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4"/>
  </p:notesMasterIdLst>
  <p:handoutMasterIdLst>
    <p:handoutMasterId r:id="rId15"/>
  </p:handoutMasterIdLst>
  <p:sldIdLst>
    <p:sldId id="401" r:id="rId5"/>
    <p:sldId id="403" r:id="rId6"/>
    <p:sldId id="402" r:id="rId7"/>
    <p:sldId id="404" r:id="rId8"/>
    <p:sldId id="406" r:id="rId9"/>
    <p:sldId id="396" r:id="rId10"/>
    <p:sldId id="408" r:id="rId11"/>
    <p:sldId id="405" r:id="rId12"/>
    <p:sldId id="409" r:id="rId13"/>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6208" autoAdjust="0"/>
  </p:normalViewPr>
  <p:slideViewPr>
    <p:cSldViewPr snapToGrid="0">
      <p:cViewPr varScale="1">
        <p:scale>
          <a:sx n="69" d="100"/>
          <a:sy n="69" d="100"/>
        </p:scale>
        <p:origin x="216" y="1064"/>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8" d="100"/>
          <a:sy n="88" d="100"/>
        </p:scale>
        <p:origin x="37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1E2188A-CD17-4E3E-AB0E-7A5017BF1B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C823D623-433B-4523-9829-805747DBC3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CB94FD-6424-44BC-AF3F-1BABAEDC1C2C}" type="datetime1">
              <a:rPr lang="zh-CN" altLang="en-US" smtClean="0">
                <a:latin typeface="Microsoft YaHei UI" panose="020B0503020204020204" pitchFamily="34" charset="-122"/>
                <a:ea typeface="Microsoft YaHei UI" panose="020B0503020204020204" pitchFamily="34" charset="-122"/>
              </a:rPr>
              <a:t>2022/7/11</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9F2A1CC4-7C05-4403-B82F-FA1957CDFA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B9769E3-387F-4E51-9B72-40457A518A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7460E3B-D3A0-4EBC-BAC3-B01E8FF895A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50158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A87043E4-2407-4DA9-AC93-8D6B10C4E445}" type="datetime1">
              <a:rPr lang="zh-CN" altLang="en-US" smtClean="0"/>
              <a:pPr/>
              <a:t>2022/7/11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D0EDF81-139F-488C-872B-4720FBA6BF98}"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1132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4580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4583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9852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95708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0963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776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9901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81669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任意多边形：形状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rtlCol="0" anchor="ctr">
            <a:normAutofit/>
          </a:bodyPr>
          <a:lstStyle>
            <a:lvl1pPr algn="l">
              <a:lnSpc>
                <a:spcPct val="100000"/>
              </a:lnSpc>
              <a:defRPr sz="48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a:extLst>
              <a:ext uri="{FF2B5EF4-FFF2-40B4-BE49-F238E27FC236}">
                <a16:creationId xmlns:a16="http://schemas.microsoft.com/office/drawing/2014/main" id="{1C7CE1E3-3929-42A6-81B7-056BD88EF353}"/>
              </a:ext>
            </a:extLst>
          </p:cNvPr>
          <p:cNvSpPr>
            <a:spLocks noGrp="1"/>
          </p:cNvSpPr>
          <p:nvPr>
            <p:ph type="subTitle" idx="1" hasCustomPrompt="1"/>
          </p:nvPr>
        </p:nvSpPr>
        <p:spPr>
          <a:xfrm>
            <a:off x="8110728" y="1674546"/>
            <a:ext cx="3401568" cy="3508908"/>
          </a:xfrm>
        </p:spPr>
        <p:txBody>
          <a:bodyPr rtlCol="0" anchor="ctr"/>
          <a:lstStyle>
            <a:lvl1pPr marL="0" indent="0" algn="l">
              <a:buNone/>
              <a:defRPr sz="2800" cap="all" baseline="0">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3 列">
    <p:spTree>
      <p:nvGrpSpPr>
        <p:cNvPr id="1" name=""/>
        <p:cNvGrpSpPr/>
        <p:nvPr/>
      </p:nvGrpSpPr>
      <p:grpSpPr>
        <a:xfrm>
          <a:off x="0" y="0"/>
          <a:ext cx="0" cy="0"/>
          <a:chOff x="0" y="0"/>
          <a:chExt cx="0" cy="0"/>
        </a:xfrm>
      </p:grpSpPr>
      <p:sp>
        <p:nvSpPr>
          <p:cNvPr id="10" name="任意多边形：形状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8" name="页脚占位符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9" name="幻灯片编号占位符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
        <p:nvSpPr>
          <p:cNvPr id="11" name="文本占位符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2" name="内容占位符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包含 2 张图片的内容">
    <p:spTree>
      <p:nvGrpSpPr>
        <p:cNvPr id="1" name=""/>
        <p:cNvGrpSpPr/>
        <p:nvPr/>
      </p:nvGrpSpPr>
      <p:grpSpPr>
        <a:xfrm>
          <a:off x="0" y="0"/>
          <a:ext cx="0" cy="0"/>
          <a:chOff x="0" y="0"/>
          <a:chExt cx="0" cy="0"/>
        </a:xfrm>
      </p:grpSpPr>
      <p:sp>
        <p:nvSpPr>
          <p:cNvPr id="17" name="图片占位符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16" name="图片占位符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 name="标题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rtlCol="0" anchor="b">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rtlCol="0"/>
          <a:lstStyle>
            <a:lvl1pPr marL="0" indent="0">
              <a:buNone/>
              <a:defRPr sz="1800">
                <a:latin typeface="Microsoft YaHei UI" panose="020B0503020204020204" pitchFamily="34" charset="-122"/>
                <a:ea typeface="Microsoft YaHei UI" panose="020B0503020204020204" pitchFamily="34" charset="-122"/>
              </a:defRPr>
            </a:lvl1pPr>
            <a:lvl2pPr marL="228600">
              <a:defRPr sz="1800">
                <a:latin typeface="Microsoft YaHei UI" panose="020B0503020204020204" pitchFamily="34" charset="-122"/>
                <a:ea typeface="Microsoft YaHei UI" panose="020B0503020204020204" pitchFamily="34" charset="-122"/>
              </a:defRPr>
            </a:lvl2pPr>
            <a:lvl3pPr marL="457200">
              <a:defRPr sz="1800">
                <a:latin typeface="Microsoft YaHei UI" panose="020B0503020204020204" pitchFamily="34" charset="-122"/>
                <a:ea typeface="Microsoft YaHei UI" panose="020B0503020204020204" pitchFamily="34" charset="-122"/>
              </a:defRPr>
            </a:lvl3pPr>
            <a:lvl4pPr marL="685800">
              <a:defRPr sz="1800">
                <a:latin typeface="Microsoft YaHei UI" panose="020B0503020204020204" pitchFamily="34" charset="-122"/>
                <a:ea typeface="Microsoft YaHei UI" panose="020B0503020204020204" pitchFamily="34" charset="-122"/>
              </a:defRPr>
            </a:lvl4pPr>
            <a:lvl5pPr>
              <a:defRPr sz="1800"/>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p:txBody>
      </p:sp>
      <p:sp>
        <p:nvSpPr>
          <p:cNvPr id="5" name="页脚占位符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关闭">
    <p:spTree>
      <p:nvGrpSpPr>
        <p:cNvPr id="1" name=""/>
        <p:cNvGrpSpPr/>
        <p:nvPr/>
      </p:nvGrpSpPr>
      <p:grpSpPr>
        <a:xfrm>
          <a:off x="0" y="0"/>
          <a:ext cx="0" cy="0"/>
          <a:chOff x="0" y="0"/>
          <a:chExt cx="0" cy="0"/>
        </a:xfrm>
      </p:grpSpPr>
      <p:sp>
        <p:nvSpPr>
          <p:cNvPr id="17" name="图片占位符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18" name="图片占位符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5" name="标题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rtlCol="0" anchor="b"/>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文本占位符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rtlCol="0"/>
          <a:lstStyle>
            <a:lvl1pPr marL="0" indent="0">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rtlCol="0"/>
          <a:lstStyle>
            <a:lvl1pPr marL="0" indent="0">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rtlCol="0"/>
          <a:lstStyle>
            <a:lvl1pPr marL="0" indent="0">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图形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rtlCol="0" anchor="b">
            <a:normAutofit/>
          </a:bodyPr>
          <a:lstStyle>
            <a:lvl1pPr>
              <a:defRPr sz="48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rtlCol="0"/>
          <a:lstStyle>
            <a:lvl1pPr marL="0" indent="0">
              <a:buNone/>
              <a:defRPr sz="2400" cap="all"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4" name="日期占位符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3" name="页脚占位符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8" name="任意多边形：形状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pPr rtl="0"/>
            <a:endParaRPr lang="zh-CN" altLang="en-US" noProof="0">
              <a:solidFill>
                <a:schemeClr val="tx1"/>
              </a:solidFill>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rtlCol="0" anchor="b"/>
          <a:lstStyle>
            <a:lvl1pPr>
              <a:defRPr sz="32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rtlCol="0" anchor="ctr"/>
          <a:lstStyle>
            <a:lvl1pPr>
              <a:defRPr sz="3200">
                <a:solidFill>
                  <a:schemeClr val="tx1"/>
                </a:solidFill>
                <a:latin typeface="Microsoft YaHei UI" panose="020B0503020204020204" pitchFamily="34" charset="-122"/>
                <a:ea typeface="Microsoft YaHei UI" panose="020B0503020204020204" pitchFamily="34" charset="-122"/>
              </a:defRPr>
            </a:lvl1pPr>
            <a:lvl2pPr>
              <a:defRPr sz="2800">
                <a:solidFill>
                  <a:schemeClr val="tx1"/>
                </a:solidFill>
                <a:latin typeface="Microsoft YaHei UI" panose="020B0503020204020204" pitchFamily="34" charset="-122"/>
                <a:ea typeface="Microsoft YaHei UI" panose="020B0503020204020204" pitchFamily="34" charset="-122"/>
              </a:defRPr>
            </a:lvl2pPr>
            <a:lvl3pPr>
              <a:defRPr sz="2400">
                <a:solidFill>
                  <a:schemeClr val="tx1"/>
                </a:solidFill>
                <a:latin typeface="Microsoft YaHei UI" panose="020B0503020204020204" pitchFamily="34" charset="-122"/>
                <a:ea typeface="Microsoft YaHei UI" panose="020B0503020204020204" pitchFamily="34" charset="-122"/>
              </a:defRPr>
            </a:lvl3pPr>
            <a:lvl4pPr>
              <a:defRPr sz="2000">
                <a:solidFill>
                  <a:schemeClr val="tx1"/>
                </a:solidFill>
                <a:latin typeface="Microsoft YaHei UI" panose="020B0503020204020204" pitchFamily="34" charset="-122"/>
                <a:ea typeface="Microsoft YaHei UI" panose="020B0503020204020204" pitchFamily="34" charset="-122"/>
              </a:defRPr>
            </a:lvl4pPr>
            <a:lvl5pPr>
              <a:defRPr sz="2000">
                <a:solidFill>
                  <a:schemeClr val="tx1"/>
                </a:solidFill>
                <a:latin typeface="Microsoft YaHei UI" panose="020B0503020204020204" pitchFamily="34" charset="-122"/>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a:extLst>
              <a:ext uri="{FF2B5EF4-FFF2-40B4-BE49-F238E27FC236}">
                <a16:creationId xmlns:a16="http://schemas.microsoft.com/office/drawing/2014/main" id="{8C33534F-EA91-4A50-B0F6-10D689E458EF}"/>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6" name="页脚占位符 5">
            <a:extLst>
              <a:ext uri="{FF2B5EF4-FFF2-40B4-BE49-F238E27FC236}">
                <a16:creationId xmlns:a16="http://schemas.microsoft.com/office/drawing/2014/main" id="{6C20F3F7-8B4B-4015-AA9C-109D05B2F146}"/>
              </a:ext>
            </a:extLst>
          </p:cNvPr>
          <p:cNvSpPr>
            <a:spLocks noGrp="1"/>
          </p:cNvSpPr>
          <p:nvPr>
            <p:ph type="ftr" sz="quarter" idx="11"/>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7" name="灯片编号占位符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8" name="图形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rtlCol="0" anchor="b"/>
          <a:lstStyle>
            <a:lvl1pPr algn="ctr">
              <a:defRPr sz="32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图片占位符 2">
            <a:extLst>
              <a:ext uri="{FF2B5EF4-FFF2-40B4-BE49-F238E27FC236}">
                <a16:creationId xmlns:a16="http://schemas.microsoft.com/office/drawing/2014/main" id="{9CD9D1F5-05CC-48F3-A314-315EF1703043}"/>
              </a:ext>
            </a:extLst>
          </p:cNvPr>
          <p:cNvSpPr>
            <a:spLocks noGrp="1"/>
          </p:cNvSpPr>
          <p:nvPr>
            <p:ph type="pic" idx="1" hasCustomPrompt="1"/>
          </p:nvPr>
        </p:nvSpPr>
        <p:spPr>
          <a:xfrm>
            <a:off x="6711696" y="640079"/>
            <a:ext cx="4837176" cy="5568696"/>
          </a:xfrm>
        </p:spPr>
        <p:txBody>
          <a:bodyPr rtlCol="0"/>
          <a:lstStyle>
            <a:lvl1pPr marL="0" indent="0">
              <a:buNone/>
              <a:defRPr sz="32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4" name="文本占位符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rtlCol="0">
            <a:noAutofit/>
          </a:bodyPr>
          <a:lstStyle>
            <a:lvl1pPr marL="0" indent="0" algn="ctr">
              <a:buNone/>
              <a:defRPr sz="2000" cap="all"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a:extLst>
              <a:ext uri="{FF2B5EF4-FFF2-40B4-BE49-F238E27FC236}">
                <a16:creationId xmlns:a16="http://schemas.microsoft.com/office/drawing/2014/main" id="{3D48EA59-A1BC-48B7-9495-6D5C6035B14B}"/>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6" name="页脚占位符 5">
            <a:extLst>
              <a:ext uri="{FF2B5EF4-FFF2-40B4-BE49-F238E27FC236}">
                <a16:creationId xmlns:a16="http://schemas.microsoft.com/office/drawing/2014/main" id="{49F85A72-B50F-440E-AAD3-53C099F6D9B6}"/>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7" name="灯片编号占位符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包含 4 张图片的内容">
    <p:spTree>
      <p:nvGrpSpPr>
        <p:cNvPr id="1" name=""/>
        <p:cNvGrpSpPr/>
        <p:nvPr/>
      </p:nvGrpSpPr>
      <p:grpSpPr>
        <a:xfrm>
          <a:off x="0" y="0"/>
          <a:ext cx="0" cy="0"/>
          <a:chOff x="0" y="0"/>
          <a:chExt cx="0" cy="0"/>
        </a:xfrm>
      </p:grpSpPr>
      <p:sp>
        <p:nvSpPr>
          <p:cNvPr id="24" name="图片占位符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3" name="图片占位符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 name="标题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rtlCol="0"/>
          <a:lstStyle>
            <a:lvl1pPr marL="0" indent="0">
              <a:buNone/>
              <a:defRPr sz="2000">
                <a:latin typeface="Microsoft YaHei UI" panose="020B0503020204020204" pitchFamily="34" charset="-122"/>
                <a:ea typeface="Microsoft YaHei UI" panose="020B0503020204020204" pitchFamily="34" charset="-122"/>
              </a:defRPr>
            </a:lvl1pPr>
            <a:lvl2pPr marL="228600">
              <a:defRPr>
                <a:latin typeface="Microsoft YaHei UI" panose="020B0503020204020204" pitchFamily="34" charset="-122"/>
                <a:ea typeface="Microsoft YaHei UI" panose="020B0503020204020204" pitchFamily="34" charset="-122"/>
              </a:defRPr>
            </a:lvl2pPr>
            <a:lvl3pPr marL="457200">
              <a:defRPr>
                <a:latin typeface="Microsoft YaHei UI" panose="020B0503020204020204" pitchFamily="34" charset="-122"/>
                <a:ea typeface="Microsoft YaHei UI" panose="020B0503020204020204" pitchFamily="34" charset="-122"/>
              </a:defRPr>
            </a:lvl3pPr>
            <a:lvl4pPr marL="685800">
              <a:defRPr>
                <a:latin typeface="Microsoft YaHei UI" panose="020B0503020204020204" pitchFamily="34" charset="-122"/>
                <a:ea typeface="Microsoft YaHei UI" panose="020B0503020204020204" pitchFamily="34" charset="-122"/>
              </a:defRPr>
            </a:lvl4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p:txBody>
      </p:sp>
      <p:sp>
        <p:nvSpPr>
          <p:cNvPr id="5" name="页脚占位符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19" name="图片占位符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rtlCol="0" anchor="ct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0" name="图片占位符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rtlCol="0" anchor="ct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任意多边形：形状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标题</a:t>
            </a:r>
          </a:p>
        </p:txBody>
      </p:sp>
      <p:sp>
        <p:nvSpPr>
          <p:cNvPr id="4" name="日期占位符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
        <p:nvSpPr>
          <p:cNvPr id="15" name="内容占位符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rtlCol="0" anchor="ctr"/>
          <a:lstStyle>
            <a:lvl1pPr marL="0" indent="0">
              <a:buNone/>
              <a:defRPr sz="18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与 2 张图片">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15" name="图片占位符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 name="标题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rtlCol="0" anchor="b">
            <a:normAutofit/>
          </a:bodyPr>
          <a:lstStyle>
            <a:lvl1pPr algn="r">
              <a:defRPr sz="4800">
                <a:latin typeface="Microsoft YaHei UI" panose="020B0503020204020204" pitchFamily="34" charset="-122"/>
                <a:ea typeface="Microsoft YaHei UI" panose="020B0503020204020204" pitchFamily="34" charset="-122"/>
              </a:defRPr>
            </a:lvl1pPr>
          </a:lstStyle>
          <a:p>
            <a:pPr rtl="0"/>
            <a:r>
              <a:rPr lang="zh-CN" altLang="en-US" noProof="0"/>
              <a:t>在此处输入标题</a:t>
            </a:r>
          </a:p>
        </p:txBody>
      </p:sp>
      <p:sp>
        <p:nvSpPr>
          <p:cNvPr id="18" name="副标题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rtlCol="0"/>
          <a:lstStyle>
            <a:lvl1pPr marL="0" indent="0" algn="r">
              <a:buNone/>
              <a:defRPr sz="2400" cap="all" baseline="0">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副标题</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任意多边形：形状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26030E26-A86A-417A-AA64-699AA8DD3DA5}"/>
              </a:ext>
            </a:extLst>
          </p:cNvPr>
          <p:cNvSpPr>
            <a:spLocks noGrp="1"/>
          </p:cNvSpPr>
          <p:nvPr>
            <p:ph type="title"/>
          </p:nvPr>
        </p:nvSpPr>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a:extLst>
              <a:ext uri="{FF2B5EF4-FFF2-40B4-BE49-F238E27FC236}">
                <a16:creationId xmlns:a16="http://schemas.microsoft.com/office/drawing/2014/main" id="{70BAE770-8363-44CD-8A22-AB26C5C5361B}"/>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a:extLst>
              <a:ext uri="{FF2B5EF4-FFF2-40B4-BE49-F238E27FC236}">
                <a16:creationId xmlns:a16="http://schemas.microsoft.com/office/drawing/2014/main" id="{36E618F2-3B8E-4449-91E7-F8AA4960938F}"/>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sp>
        <p:nvSpPr>
          <p:cNvPr id="6" name="图形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rtlCol="0" anchor="b">
            <a:normAutofit/>
          </a:bodyPr>
          <a:lstStyle>
            <a:lvl1pPr algn="ct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日期占位符 2">
            <a:extLst>
              <a:ext uri="{FF2B5EF4-FFF2-40B4-BE49-F238E27FC236}">
                <a16:creationId xmlns:a16="http://schemas.microsoft.com/office/drawing/2014/main" id="{DA33410F-8A90-47F6-BD39-4AC0E4358351}"/>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D1D819A9-F8DE-4E5C-AFC3-E0105ACD8295}"/>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
        <p:nvSpPr>
          <p:cNvPr id="8" name="文本占位符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rtlCol="0"/>
          <a:lstStyle>
            <a:lvl1pPr marL="0" indent="0" algn="ctr">
              <a:buNone/>
              <a:defRPr sz="24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团队">
    <p:spTree>
      <p:nvGrpSpPr>
        <p:cNvPr id="1" name=""/>
        <p:cNvGrpSpPr/>
        <p:nvPr/>
      </p:nvGrpSpPr>
      <p:grpSpPr>
        <a:xfrm>
          <a:off x="0" y="0"/>
          <a:ext cx="0" cy="0"/>
          <a:chOff x="0" y="0"/>
          <a:chExt cx="0" cy="0"/>
        </a:xfrm>
      </p:grpSpPr>
      <p:sp>
        <p:nvSpPr>
          <p:cNvPr id="31" name="图片占位符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32" name="图片占位符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33" name="图片占位符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34" name="图片占位符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35" name="图片占位符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 name="日期占位符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3" name="页脚占位符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4" name="灯片编号占位符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
        <p:nvSpPr>
          <p:cNvPr id="5" name="标题 4">
            <a:extLst>
              <a:ext uri="{FF2B5EF4-FFF2-40B4-BE49-F238E27FC236}">
                <a16:creationId xmlns:a16="http://schemas.microsoft.com/office/drawing/2014/main" id="{DE7D0FB3-AA0E-43D7-A0BC-3BEE75E725EF}"/>
              </a:ext>
            </a:extLst>
          </p:cNvPr>
          <p:cNvSpPr>
            <a:spLocks noGrp="1"/>
          </p:cNvSpPr>
          <p:nvPr>
            <p:ph type="title"/>
          </p:nvPr>
        </p:nvSpPr>
        <p:spPr/>
        <p:txBody>
          <a:bodyPr rtlCol="0"/>
          <a:lstStyle>
            <a:lvl1pPr algn="ct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1" name="文本占位符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62" name="文本占位符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
        <p:nvSpPr>
          <p:cNvPr id="63" name="文本占位符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64" name="文本占位符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
        <p:nvSpPr>
          <p:cNvPr id="65" name="文本占位符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66" name="文本占位符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
        <p:nvSpPr>
          <p:cNvPr id="67" name="文本占位符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68" name="文本占位符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
        <p:nvSpPr>
          <p:cNvPr id="69" name="文本占位符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70" name="文本占位符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任意多边形：形状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2A77EC9-372A-4ECA-9088-780532AF057F}"/>
              </a:ext>
            </a:extLst>
          </p:cNvPr>
          <p:cNvSpPr>
            <a:spLocks noGrp="1"/>
          </p:cNvSpPr>
          <p:nvPr>
            <p:ph type="title"/>
          </p:nvPr>
        </p:nvSpPr>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a:extLst>
              <a:ext uri="{FF2B5EF4-FFF2-40B4-BE49-F238E27FC236}">
                <a16:creationId xmlns:a16="http://schemas.microsoft.com/office/drawing/2014/main" id="{034240FE-0C6A-47E9-9B0A-7B3C60877372}"/>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6" name="页脚占位符 5">
            <a:extLst>
              <a:ext uri="{FF2B5EF4-FFF2-40B4-BE49-F238E27FC236}">
                <a16:creationId xmlns:a16="http://schemas.microsoft.com/office/drawing/2014/main" id="{8671AE1B-BB18-4C7E-AA77-3A4D401A5F35}"/>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7" name="灯片编号占位符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任意多边形：形状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8" name="页脚占位符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9" name="幻灯片编号占位符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pPr/>
              <a:t>‹#›</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8CF5B-E8DE-48F3-9581-51BBEC47AE73}"/>
              </a:ext>
            </a:extLst>
          </p:cNvPr>
          <p:cNvSpPr>
            <a:spLocks noGrp="1"/>
          </p:cNvSpPr>
          <p:nvPr>
            <p:ph type="ctrTitle"/>
          </p:nvPr>
        </p:nvSpPr>
        <p:spPr/>
        <p:txBody>
          <a:bodyPr rtlCol="0">
            <a:normAutofit/>
          </a:bodyPr>
          <a:lstStyle/>
          <a:p>
            <a:pPr algn="ctr">
              <a:tabLst>
                <a:tab pos="2865755" algn="ctr"/>
                <a:tab pos="5731510" algn="r"/>
              </a:tabLst>
            </a:pPr>
            <a:br>
              <a:rPr lang="en-US" altLang="zh-CN" sz="1800" b="1" dirty="0">
                <a:solidFill>
                  <a:srgbClr val="000000"/>
                </a:solidFill>
                <a:effectLst/>
                <a:latin typeface="+mn-lt"/>
                <a:ea typeface="Arial" panose="020B0604020202020204" pitchFamily="34" charset="0"/>
                <a:cs typeface="Arial" panose="020B0604020202020204" pitchFamily="34" charset="0"/>
              </a:rPr>
            </a:br>
            <a:r>
              <a:rPr lang="en-US" altLang="zh-CN" sz="2400" b="1" dirty="0">
                <a:solidFill>
                  <a:schemeClr val="accent4">
                    <a:lumMod val="50000"/>
                  </a:schemeClr>
                </a:solidFill>
                <a:effectLst/>
                <a:latin typeface="+mn-lt"/>
                <a:ea typeface="Arial" panose="020B0604020202020204" pitchFamily="34" charset="0"/>
              </a:rPr>
              <a:t>vintage buyer’s shop with charity</a:t>
            </a:r>
            <a:br>
              <a:rPr lang="en-US" altLang="zh-CN" sz="2400" b="1" dirty="0">
                <a:solidFill>
                  <a:schemeClr val="accent4">
                    <a:lumMod val="50000"/>
                  </a:schemeClr>
                </a:solidFill>
                <a:effectLst/>
                <a:latin typeface="+mn-lt"/>
                <a:ea typeface="Arial" panose="020B0604020202020204" pitchFamily="34" charset="0"/>
              </a:rPr>
            </a:br>
            <a:br>
              <a:rPr lang="en-US" altLang="zh-CN" sz="2400" b="1" dirty="0">
                <a:solidFill>
                  <a:schemeClr val="accent2">
                    <a:lumMod val="40000"/>
                    <a:lumOff val="60000"/>
                  </a:schemeClr>
                </a:solidFill>
                <a:effectLst/>
                <a:latin typeface="+mn-lt"/>
                <a:ea typeface="Arial" panose="020B0604020202020204" pitchFamily="34" charset="0"/>
              </a:rPr>
            </a:br>
            <a:br>
              <a:rPr lang="en-US" altLang="zh-CN" sz="1200" b="1" dirty="0">
                <a:solidFill>
                  <a:schemeClr val="accent2">
                    <a:lumMod val="40000"/>
                    <a:lumOff val="60000"/>
                  </a:schemeClr>
                </a:solidFill>
                <a:effectLst/>
                <a:latin typeface="+mn-lt"/>
                <a:ea typeface="Arial" panose="020B0604020202020204" pitchFamily="34" charset="0"/>
              </a:rPr>
            </a:br>
            <a:r>
              <a:rPr lang="en-US" altLang="zh-CN" sz="1200" b="1" dirty="0">
                <a:solidFill>
                  <a:schemeClr val="accent2">
                    <a:lumMod val="40000"/>
                    <a:lumOff val="60000"/>
                  </a:schemeClr>
                </a:solidFill>
                <a:effectLst/>
                <a:latin typeface="+mn-lt"/>
                <a:ea typeface="Arial" panose="020B0604020202020204" pitchFamily="34" charset="0"/>
              </a:rPr>
              <a:t>Applied Learning Week – Enterprise Week</a:t>
            </a:r>
            <a:br>
              <a:rPr lang="en-US" altLang="zh-CN" sz="1200" b="1" dirty="0">
                <a:solidFill>
                  <a:schemeClr val="accent2">
                    <a:lumMod val="40000"/>
                    <a:lumOff val="60000"/>
                  </a:schemeClr>
                </a:solidFill>
                <a:effectLst/>
                <a:latin typeface="+mn-lt"/>
                <a:ea typeface="Arial" panose="020B0604020202020204" pitchFamily="34" charset="0"/>
              </a:rPr>
            </a:br>
            <a:r>
              <a:rPr lang="en-US" altLang="zh-CN" sz="1200" b="1" dirty="0">
                <a:solidFill>
                  <a:schemeClr val="accent2">
                    <a:lumMod val="40000"/>
                    <a:lumOff val="60000"/>
                  </a:schemeClr>
                </a:solidFill>
                <a:effectLst/>
                <a:latin typeface="+mn-lt"/>
                <a:ea typeface="Arial" panose="020B0604020202020204" pitchFamily="34" charset="0"/>
              </a:rPr>
              <a:t>Business Proposal Template</a:t>
            </a:r>
            <a:br>
              <a:rPr lang="en-US" altLang="zh-CN" sz="2400" b="1" dirty="0">
                <a:solidFill>
                  <a:schemeClr val="accent4">
                    <a:lumMod val="50000"/>
                  </a:schemeClr>
                </a:solidFill>
                <a:effectLst/>
                <a:latin typeface="+mn-lt"/>
                <a:ea typeface="Arial" panose="020B0604020202020204" pitchFamily="34" charset="0"/>
              </a:rPr>
            </a:br>
            <a:endParaRPr lang="zh-CN" altLang="zh-CN" sz="2400" b="1" dirty="0">
              <a:solidFill>
                <a:schemeClr val="accent4">
                  <a:lumMod val="50000"/>
                </a:schemeClr>
              </a:solidFill>
              <a:effectLst/>
              <a:latin typeface="+mn-lt"/>
              <a:ea typeface="Arial" panose="020B0604020202020204" pitchFamily="34" charset="0"/>
            </a:endParaRPr>
          </a:p>
        </p:txBody>
      </p:sp>
      <p:sp>
        <p:nvSpPr>
          <p:cNvPr id="3" name="副标题 2">
            <a:extLst>
              <a:ext uri="{FF2B5EF4-FFF2-40B4-BE49-F238E27FC236}">
                <a16:creationId xmlns:a16="http://schemas.microsoft.com/office/drawing/2014/main" id="{EF5D29EF-CFED-41EF-9138-BE844655F339}"/>
              </a:ext>
            </a:extLst>
          </p:cNvPr>
          <p:cNvSpPr>
            <a:spLocks noGrp="1"/>
          </p:cNvSpPr>
          <p:nvPr>
            <p:ph type="subTitle" idx="1"/>
          </p:nvPr>
        </p:nvSpPr>
        <p:spPr>
          <a:xfrm>
            <a:off x="8790432" y="3719246"/>
            <a:ext cx="3401568" cy="3508908"/>
          </a:xfrm>
        </p:spPr>
        <p:txBody>
          <a:bodyPr rtlCol="0"/>
          <a:lstStyle/>
          <a:p>
            <a:pPr rtl="0"/>
            <a:r>
              <a:rPr lang="en-US" altLang="zh-CN" sz="1000" dirty="0">
                <a:solidFill>
                  <a:srgbClr val="000000"/>
                </a:solidFill>
                <a:effectLst/>
                <a:latin typeface="Arial" panose="020B0604020202020204" pitchFamily="34" charset="0"/>
                <a:ea typeface="Arial" panose="020B0604020202020204" pitchFamily="34" charset="0"/>
              </a:rPr>
              <a:t>Group:</a:t>
            </a:r>
            <a:r>
              <a:rPr lang="en-US" altLang="zh-CN" sz="1800" dirty="0">
                <a:solidFill>
                  <a:srgbClr val="000000"/>
                </a:solidFill>
                <a:effectLst/>
                <a:latin typeface="Arial" panose="020B0604020202020204" pitchFamily="34" charset="0"/>
                <a:ea typeface="Arial" panose="020B0604020202020204" pitchFamily="34" charset="0"/>
              </a:rPr>
              <a:t> </a:t>
            </a:r>
            <a:r>
              <a:rPr lang="en-GB" altLang="zh-CN" sz="1050" dirty="0">
                <a:solidFill>
                  <a:srgbClr val="000000"/>
                </a:solidFill>
                <a:effectLst/>
                <a:latin typeface="Arial" panose="020B0604020202020204" pitchFamily="34" charset="0"/>
                <a:ea typeface="Arial" panose="020B0604020202020204" pitchFamily="34" charset="0"/>
              </a:rPr>
              <a:t>MVLS/SE Group 4</a:t>
            </a:r>
          </a:p>
          <a:p>
            <a:pPr rtl="0"/>
            <a:r>
              <a:rPr lang="en-US" altLang="zh-CN" sz="1000" dirty="0">
                <a:solidFill>
                  <a:srgbClr val="000000"/>
                </a:solidFill>
                <a:effectLst/>
                <a:latin typeface="Arial" panose="020B0604020202020204" pitchFamily="34" charset="0"/>
                <a:ea typeface="Arial" panose="020B0604020202020204" pitchFamily="34" charset="0"/>
              </a:rPr>
              <a:t>Group Members: </a:t>
            </a:r>
            <a:r>
              <a:rPr lang="en-US" altLang="zh-CN" sz="900" dirty="0">
                <a:solidFill>
                  <a:srgbClr val="000000"/>
                </a:solidFill>
                <a:effectLst/>
                <a:latin typeface="Arial" panose="020B0604020202020204" pitchFamily="34" charset="0"/>
                <a:ea typeface="Arial" panose="020B0604020202020204" pitchFamily="34" charset="0"/>
              </a:rPr>
              <a:t>MingMing Liu    (P274368)</a:t>
            </a:r>
          </a:p>
          <a:p>
            <a:pPr rtl="0"/>
            <a:r>
              <a:rPr lang="en-US" altLang="zh-CN" sz="900" dirty="0">
                <a:solidFill>
                  <a:srgbClr val="000000"/>
                </a:solidFill>
                <a:effectLst/>
                <a:latin typeface="Arial" panose="020B0604020202020204" pitchFamily="34" charset="0"/>
                <a:ea typeface="Arial" panose="020B0604020202020204" pitchFamily="34" charset="0"/>
              </a:rPr>
              <a:t>                                      Dihao Su             (P295119)</a:t>
            </a:r>
          </a:p>
          <a:p>
            <a:pPr rtl="0"/>
            <a:r>
              <a:rPr lang="en-US" altLang="zh-CN" sz="900" dirty="0">
                <a:solidFill>
                  <a:srgbClr val="000000"/>
                </a:solidFill>
                <a:effectLst/>
                <a:latin typeface="Arial" panose="020B0604020202020204" pitchFamily="34" charset="0"/>
                <a:ea typeface="Arial" panose="020B0604020202020204" pitchFamily="34" charset="0"/>
              </a:rPr>
              <a:t>                                      Ruixuan Zhang (P326075)</a:t>
            </a:r>
          </a:p>
          <a:p>
            <a:pPr rtl="0"/>
            <a:r>
              <a:rPr lang="en-US" altLang="zh-CN" sz="900" dirty="0">
                <a:solidFill>
                  <a:srgbClr val="000000"/>
                </a:solidFill>
                <a:effectLst/>
                <a:latin typeface="Arial" panose="020B0604020202020204" pitchFamily="34" charset="0"/>
                <a:ea typeface="Arial" panose="020B0604020202020204" pitchFamily="34" charset="0"/>
              </a:rPr>
              <a:t>                                      Xuanchen</a:t>
            </a:r>
            <a:r>
              <a:rPr lang="en-US" altLang="zh-CN" sz="900" dirty="0">
                <a:solidFill>
                  <a:srgbClr val="000000"/>
                </a:solidFill>
                <a:effectLst/>
              </a:rPr>
              <a:t>G</a:t>
            </a:r>
            <a:r>
              <a:rPr lang="zh-CN" altLang="en-US" sz="900" dirty="0">
                <a:solidFill>
                  <a:srgbClr val="000000"/>
                </a:solidFill>
                <a:effectLst/>
              </a:rPr>
              <a:t> </a:t>
            </a:r>
            <a:r>
              <a:rPr lang="en-US" altLang="zh-CN" sz="900" dirty="0">
                <a:solidFill>
                  <a:srgbClr val="000000"/>
                </a:solidFill>
                <a:effectLst/>
              </a:rPr>
              <a:t>D  </a:t>
            </a:r>
            <a:r>
              <a:rPr lang="zh-CN" altLang="en-US" sz="900" dirty="0">
                <a:solidFill>
                  <a:srgbClr val="000000"/>
                </a:solidFill>
                <a:effectLst/>
              </a:rPr>
              <a:t>（</a:t>
            </a:r>
            <a:r>
              <a:rPr lang="en-US" altLang="zh-CN" sz="900" dirty="0">
                <a:solidFill>
                  <a:srgbClr val="000000"/>
                </a:solidFill>
                <a:effectLst/>
              </a:rPr>
              <a:t>P271742</a:t>
            </a:r>
            <a:r>
              <a:rPr lang="zh-CN" altLang="en-US" sz="900" dirty="0">
                <a:solidFill>
                  <a:srgbClr val="000000"/>
                </a:solidFill>
                <a:effectLst/>
              </a:rPr>
              <a:t>）</a:t>
            </a:r>
            <a:endParaRPr lang="en-US" altLang="zh-CN" sz="900" dirty="0">
              <a:solidFill>
                <a:srgbClr val="000000"/>
              </a:solidFill>
              <a:effectLst/>
            </a:endParaRPr>
          </a:p>
          <a:p>
            <a:pPr rtl="0"/>
            <a:endParaRPr lang="en-US" altLang="zh-CN" sz="900" dirty="0">
              <a:solidFill>
                <a:srgbClr val="00000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07476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A85D8F-96DF-414F-96F0-8F01B9758670}"/>
              </a:ext>
            </a:extLst>
          </p:cNvPr>
          <p:cNvSpPr>
            <a:spLocks noGrp="1"/>
          </p:cNvSpPr>
          <p:nvPr>
            <p:ph type="title"/>
          </p:nvPr>
        </p:nvSpPr>
        <p:spPr>
          <a:xfrm>
            <a:off x="497740" y="39189"/>
            <a:ext cx="4228635" cy="2103436"/>
          </a:xfrm>
        </p:spPr>
        <p:txBody>
          <a:bodyPr rtlCol="0">
            <a:normAutofit/>
          </a:bodyPr>
          <a:lstStyle/>
          <a:p>
            <a:pPr rtl="0"/>
            <a:r>
              <a:rPr lang="en-US" altLang="zh-CN" sz="2000" b="1" dirty="0">
                <a:solidFill>
                  <a:schemeClr val="accent6">
                    <a:lumMod val="75000"/>
                  </a:schemeClr>
                </a:solidFill>
                <a:effectLst/>
                <a:latin typeface="Calibri" panose="020F0502020204030204" pitchFamily="34" charset="0"/>
                <a:ea typeface="Arial" panose="020B0604020202020204" pitchFamily="34" charset="0"/>
                <a:cs typeface="Arial" panose="020B0604020202020204" pitchFamily="34" charset="0"/>
              </a:rPr>
              <a:t>Project description and location </a:t>
            </a:r>
            <a:endParaRPr lang="zh-CN" altLang="en-US" sz="2000" b="1" dirty="0">
              <a:solidFill>
                <a:schemeClr val="accent6">
                  <a:lumMod val="75000"/>
                </a:schemeClr>
              </a:solidFill>
              <a:latin typeface="Microsoft YaHei UI" panose="020B0503020204020204" pitchFamily="34" charset="-122"/>
              <a:ea typeface="Microsoft YaHei UI" panose="020B0503020204020204" pitchFamily="34" charset="-122"/>
            </a:endParaRPr>
          </a:p>
        </p:txBody>
      </p:sp>
      <p:pic>
        <p:nvPicPr>
          <p:cNvPr id="11" name="图片占位符 10" descr="晾晒的衣服">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srcRect l="17" r="17"/>
          <a:stretch/>
        </p:blipFill>
        <p:spPr/>
      </p:pic>
      <p:pic>
        <p:nvPicPr>
          <p:cNvPr id="13" name="图片占位符 12" descr="女性着装人体模型 ">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4"/>
          <a:srcRect t="16" b="16"/>
          <a:stretch/>
        </p:blipFill>
        <p:spPr/>
      </p:pic>
      <p:sp>
        <p:nvSpPr>
          <p:cNvPr id="5" name="内容占位符 4">
            <a:extLst>
              <a:ext uri="{FF2B5EF4-FFF2-40B4-BE49-F238E27FC236}">
                <a16:creationId xmlns:a16="http://schemas.microsoft.com/office/drawing/2014/main" id="{07F79409-2936-4FDC-BF6F-45FC9FDA836A}"/>
              </a:ext>
            </a:extLst>
          </p:cNvPr>
          <p:cNvSpPr>
            <a:spLocks noGrp="1"/>
          </p:cNvSpPr>
          <p:nvPr>
            <p:ph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主题一</a:t>
            </a:r>
          </a:p>
          <a:p>
            <a:pPr rtl="0"/>
            <a:r>
              <a:rPr lang="zh-CN" altLang="en-US" dirty="0">
                <a:latin typeface="Microsoft YaHei UI" panose="020B0503020204020204" pitchFamily="34" charset="-122"/>
                <a:ea typeface="Microsoft YaHei UI" panose="020B0503020204020204" pitchFamily="34" charset="-122"/>
              </a:rPr>
              <a:t>主题二</a:t>
            </a:r>
          </a:p>
          <a:p>
            <a:pPr rtl="0"/>
            <a:r>
              <a:rPr lang="zh-CN" altLang="en-US" dirty="0">
                <a:latin typeface="Microsoft YaHei UI" panose="020B0503020204020204" pitchFamily="34" charset="-122"/>
                <a:ea typeface="Microsoft YaHei UI" panose="020B0503020204020204" pitchFamily="34" charset="-122"/>
              </a:rPr>
              <a:t>主题三</a:t>
            </a:r>
          </a:p>
          <a:p>
            <a:pPr rtl="0"/>
            <a:r>
              <a:rPr lang="zh-CN" altLang="en-US" dirty="0">
                <a:latin typeface="Microsoft YaHei UI" panose="020B0503020204020204" pitchFamily="34" charset="-122"/>
                <a:ea typeface="Microsoft YaHei UI" panose="020B0503020204020204" pitchFamily="34" charset="-122"/>
              </a:rPr>
              <a:t>主题四</a:t>
            </a:r>
          </a:p>
          <a:p>
            <a:pPr rtl="0"/>
            <a:endParaRPr lang="zh-CN" altLang="en-US" dirty="0">
              <a:latin typeface="Microsoft YaHei UI" panose="020B0503020204020204" pitchFamily="34" charset="-122"/>
              <a:ea typeface="Microsoft YaHei UI" panose="020B0503020204020204" pitchFamily="34" charset="-122"/>
            </a:endParaRPr>
          </a:p>
        </p:txBody>
      </p:sp>
      <p:pic>
        <p:nvPicPr>
          <p:cNvPr id="15" name="图片占位符 14" descr="女士站在衣架前">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5"/>
          <a:srcRect l="22" r="22"/>
          <a:stretch/>
        </p:blipFill>
        <p:spPr/>
      </p:pic>
      <p:pic>
        <p:nvPicPr>
          <p:cNvPr id="17" name="图片占位符 16" descr="挂着的衣服和钱包">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6"/>
          <a:srcRect l="14" r="14"/>
          <a:stretch/>
        </p:blipFill>
        <p:spPr>
          <a:xfrm>
            <a:off x="9081588" y="3896475"/>
            <a:ext cx="3109415" cy="3055044"/>
          </a:xfrm>
        </p:spPr>
      </p:pic>
      <p:graphicFrame>
        <p:nvGraphicFramePr>
          <p:cNvPr id="2" name="表格 1">
            <a:extLst>
              <a:ext uri="{FF2B5EF4-FFF2-40B4-BE49-F238E27FC236}">
                <a16:creationId xmlns:a16="http://schemas.microsoft.com/office/drawing/2014/main" id="{65AE1A59-E7B8-0C2C-56C5-CA99F13A8D2D}"/>
              </a:ext>
            </a:extLst>
          </p:cNvPr>
          <p:cNvGraphicFramePr>
            <a:graphicFrameLocks noGrp="1"/>
          </p:cNvGraphicFramePr>
          <p:nvPr>
            <p:extLst>
              <p:ext uri="{D42A27DB-BD31-4B8C-83A1-F6EECF244321}">
                <p14:modId xmlns:p14="http://schemas.microsoft.com/office/powerpoint/2010/main" val="1392184659"/>
              </p:ext>
            </p:extLst>
          </p:nvPr>
        </p:nvGraphicFramePr>
        <p:xfrm>
          <a:off x="210358" y="1915018"/>
          <a:ext cx="3816096" cy="4577858"/>
        </p:xfrm>
        <a:graphic>
          <a:graphicData uri="http://schemas.openxmlformats.org/drawingml/2006/table">
            <a:tbl>
              <a:tblPr>
                <a:tableStyleId>{5C22544A-7EE6-4342-B048-85BDC9FD1C3A}</a:tableStyleId>
              </a:tblPr>
              <a:tblGrid>
                <a:gridCol w="3816096">
                  <a:extLst>
                    <a:ext uri="{9D8B030D-6E8A-4147-A177-3AD203B41FA5}">
                      <a16:colId xmlns:a16="http://schemas.microsoft.com/office/drawing/2014/main" val="1885381700"/>
                    </a:ext>
                  </a:extLst>
                </a:gridCol>
              </a:tblGrid>
              <a:tr h="4577858">
                <a:tc>
                  <a:txBody>
                    <a:bodyPr/>
                    <a:lstStyle/>
                    <a:p>
                      <a:pPr marL="457200" algn="l">
                        <a:lnSpc>
                          <a:spcPct val="115000"/>
                        </a:lnSpc>
                      </a:pPr>
                      <a:r>
                        <a:rPr lang="en-GB" sz="1200" dirty="0">
                          <a:effectLst/>
                          <a:latin typeface="Selawik Semibold" panose="020B0604020202020204" pitchFamily="34" charset="0"/>
                          <a:ea typeface="+mn-ea"/>
                        </a:rPr>
                        <a:t>A boutique selling vintage items such as bags and clothes, also focus on rare items, with a portion of the proceeds going to charity (there is a specific charity audience, like Cancer or Orphan...)</a:t>
                      </a:r>
                    </a:p>
                    <a:p>
                      <a:pPr marL="457200" algn="l">
                        <a:lnSpc>
                          <a:spcPct val="115000"/>
                        </a:lnSpc>
                      </a:pPr>
                      <a:endParaRPr lang="en-US" altLang="zh-CN" sz="1100" dirty="0">
                        <a:effectLst/>
                        <a:latin typeface="Selawik Semibold" panose="020B0604020202020204" pitchFamily="34" charset="0"/>
                        <a:ea typeface="+mn-ea"/>
                      </a:endParaRPr>
                    </a:p>
                    <a:p>
                      <a:pPr marL="457200" algn="l">
                        <a:lnSpc>
                          <a:spcPct val="115000"/>
                        </a:lnSpc>
                      </a:pPr>
                      <a:endParaRPr lang="zh-CN" sz="1100" dirty="0">
                        <a:effectLst/>
                        <a:latin typeface="Selawik Semibold" panose="020B0604020202020204" pitchFamily="34" charset="0"/>
                        <a:ea typeface="+mn-ea"/>
                      </a:endParaRPr>
                    </a:p>
                    <a:p>
                      <a:pPr marL="457200" algn="l">
                        <a:lnSpc>
                          <a:spcPct val="115000"/>
                        </a:lnSpc>
                      </a:pPr>
                      <a:r>
                        <a:rPr lang="en-GB" sz="1200" b="1" dirty="0">
                          <a:effectLst/>
                          <a:latin typeface="Selawik Semibold" panose="020B0604020202020204" pitchFamily="34" charset="0"/>
                          <a:ea typeface="+mn-ea"/>
                        </a:rPr>
                        <a:t>Location</a:t>
                      </a:r>
                      <a:r>
                        <a:rPr lang="zh-CN" sz="1200" b="1" dirty="0">
                          <a:effectLst/>
                          <a:latin typeface="Selawik Semibold" panose="020B0604020202020204" pitchFamily="34" charset="0"/>
                          <a:ea typeface="+mn-ea"/>
                        </a:rPr>
                        <a:t>： </a:t>
                      </a:r>
                      <a:endParaRPr lang="zh-CN" sz="1100" b="1" dirty="0">
                        <a:effectLst/>
                        <a:latin typeface="Selawik Semibold" panose="020B0604020202020204" pitchFamily="34" charset="0"/>
                        <a:ea typeface="+mn-ea"/>
                      </a:endParaRPr>
                    </a:p>
                    <a:p>
                      <a:pPr marL="457200" algn="l">
                        <a:lnSpc>
                          <a:spcPct val="115000"/>
                        </a:lnSpc>
                        <a:spcAft>
                          <a:spcPts val="1000"/>
                        </a:spcAft>
                      </a:pPr>
                      <a:r>
                        <a:rPr lang="en-GB" sz="1200" dirty="0">
                          <a:effectLst/>
                          <a:latin typeface="Selawik Semibold" panose="020B0604020202020204" pitchFamily="34" charset="0"/>
                          <a:ea typeface="+mn-ea"/>
                        </a:rPr>
                        <a:t>Choose a high-traffic mall interior or neighbourhood with a parking lot: many people will attract more customers when it first opens.</a:t>
                      </a:r>
                    </a:p>
                    <a:p>
                      <a:pPr marL="457200" algn="l">
                        <a:lnSpc>
                          <a:spcPct val="115000"/>
                        </a:lnSpc>
                        <a:spcAft>
                          <a:spcPts val="1000"/>
                        </a:spcAft>
                      </a:pPr>
                      <a:endParaRPr lang="en-GB" sz="1200" dirty="0">
                        <a:effectLst/>
                        <a:latin typeface="Selawik Semibold" panose="020B0604020202020204" pitchFamily="34" charset="0"/>
                        <a:ea typeface="+mn-ea"/>
                      </a:endParaRPr>
                    </a:p>
                    <a:p>
                      <a:pPr marL="457200" algn="l">
                        <a:lnSpc>
                          <a:spcPct val="115000"/>
                        </a:lnSpc>
                        <a:spcAft>
                          <a:spcPts val="1000"/>
                        </a:spcAft>
                      </a:pPr>
                      <a:r>
                        <a:rPr lang="en-US" altLang="zh-CN" sz="1100" dirty="0">
                          <a:effectLst/>
                          <a:latin typeface="Selawik Semibold" panose="020B0604020202020204" pitchFamily="34" charset="0"/>
                          <a:ea typeface="+mn-ea"/>
                          <a:cs typeface="Times New Roman" panose="02020603050405020304" pitchFamily="18" charset="0"/>
                        </a:rPr>
                        <a:t>On the corner of the building, on two levels (men's and women's clothing and accessories separate, with vintage other items in the corner of each level: gramophone, dishes, etc.)</a:t>
                      </a:r>
                      <a:endParaRPr lang="zh-CN" sz="1100" dirty="0">
                        <a:effectLst/>
                        <a:latin typeface="Selawik Semibold" panose="020B0604020202020204" pitchFamily="34" charset="0"/>
                        <a:ea typeface="+mn-ea"/>
                        <a:cs typeface="Times New Roman" panose="02020603050405020304" pitchFamily="18" charset="0"/>
                      </a:endParaRPr>
                    </a:p>
                  </a:txBody>
                  <a:tcPr marL="114300" marR="114300" marT="0" marB="0">
                    <a:solidFill>
                      <a:schemeClr val="bg1"/>
                    </a:solidFill>
                  </a:tcPr>
                </a:tc>
                <a:extLst>
                  <a:ext uri="{0D108BD9-81ED-4DB2-BD59-A6C34878D82A}">
                    <a16:rowId xmlns:a16="http://schemas.microsoft.com/office/drawing/2014/main" val="418457107"/>
                  </a:ext>
                </a:extLst>
              </a:tr>
            </a:tbl>
          </a:graphicData>
        </a:graphic>
      </p:graphicFrame>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F67F229A-48C3-4BE7-96EC-3C05DC7FB720}"/>
              </a:ext>
            </a:extLst>
          </p:cNvPr>
          <p:cNvSpPr>
            <a:spLocks noGrp="1"/>
          </p:cNvSpPr>
          <p:nvPr>
            <p:ph type="title"/>
          </p:nvPr>
        </p:nvSpPr>
        <p:spPr>
          <a:xfrm>
            <a:off x="2364151" y="2242457"/>
            <a:ext cx="3731849" cy="2373086"/>
          </a:xfrm>
        </p:spPr>
        <p:txBody>
          <a:bodyPr rtlCol="0">
            <a:normAutofit/>
          </a:bodyPr>
          <a:lstStyle/>
          <a:p>
            <a:pPr rtl="0"/>
            <a:r>
              <a:rPr lang="en-US" altLang="zh-CN" sz="3200" dirty="0">
                <a:solidFill>
                  <a:schemeClr val="accent1">
                    <a:lumMod val="60000"/>
                    <a:lumOff val="40000"/>
                  </a:schemeClr>
                </a:solidFill>
                <a:effectLst/>
                <a:latin typeface="Calibri" panose="020F0502020204030204" pitchFamily="34" charset="0"/>
                <a:ea typeface="Arial" panose="020B0604020202020204" pitchFamily="34" charset="0"/>
                <a:cs typeface="Arial" panose="020B0604020202020204" pitchFamily="34" charset="0"/>
              </a:rPr>
              <a:t>Project Aims</a:t>
            </a:r>
            <a:endParaRPr lang="zh-CN" altLang="en-US" sz="3200"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 name="内容占位符 6">
            <a:extLst>
              <a:ext uri="{FF2B5EF4-FFF2-40B4-BE49-F238E27FC236}">
                <a16:creationId xmlns:a16="http://schemas.microsoft.com/office/drawing/2014/main" id="{D728788E-1BE9-9E75-37FD-48128C9040A7}"/>
              </a:ext>
            </a:extLst>
          </p:cNvPr>
          <p:cNvSpPr>
            <a:spLocks noGrp="1"/>
          </p:cNvSpPr>
          <p:nvPr>
            <p:ph sz="quarter" idx="13"/>
          </p:nvPr>
        </p:nvSpPr>
        <p:spPr/>
        <p:txBody>
          <a:bodyPr/>
          <a:lstStyle/>
          <a:p>
            <a:r>
              <a:rPr lang="zh-CN" altLang="en-US" sz="1400" dirty="0">
                <a:latin typeface="Maiandra GD" panose="020E0502030308020204" pitchFamily="34" charset="0"/>
              </a:rPr>
              <a:t>①</a:t>
            </a:r>
            <a:r>
              <a:rPr lang="en-US" altLang="zh-CN" sz="1400" dirty="0">
                <a:latin typeface="Maiandra GD" panose="020E0502030308020204" pitchFamily="34" charset="0"/>
              </a:rPr>
              <a:t>. </a:t>
            </a:r>
          </a:p>
          <a:p>
            <a:r>
              <a:rPr lang="en-US" altLang="zh-CN" sz="1400" dirty="0">
                <a:latin typeface="Maiandra GD" panose="020E0502030308020204" pitchFamily="34" charset="0"/>
              </a:rPr>
              <a:t>Find worthwhile vintage and sell it</a:t>
            </a:r>
          </a:p>
          <a:p>
            <a:endParaRPr lang="en-US" altLang="zh-CN" sz="1400" dirty="0">
              <a:latin typeface="Maiandra GD" panose="020E0502030308020204" pitchFamily="34" charset="0"/>
            </a:endParaRPr>
          </a:p>
          <a:p>
            <a:r>
              <a:rPr lang="zh-CN" altLang="en-US" sz="1400" dirty="0">
                <a:latin typeface="Maiandra GD" panose="020E0502030308020204" pitchFamily="34" charset="0"/>
              </a:rPr>
              <a:t>②</a:t>
            </a:r>
            <a:r>
              <a:rPr lang="en-US" altLang="zh-CN" sz="1400" dirty="0">
                <a:latin typeface="Maiandra GD" panose="020E0502030308020204" pitchFamily="34" charset="0"/>
              </a:rPr>
              <a:t>.	 </a:t>
            </a:r>
          </a:p>
          <a:p>
            <a:r>
              <a:rPr lang="en-US" altLang="zh-CN" sz="1400" dirty="0">
                <a:latin typeface="Maiandra GD" panose="020E0502030308020204" pitchFamily="34" charset="0"/>
              </a:rPr>
              <a:t>Put around 30% of the proceeds into charities to help others</a:t>
            </a:r>
          </a:p>
          <a:p>
            <a:endParaRPr lang="zh-CN" altLang="en-US" dirty="0"/>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两位女士在购物，看挂着的衣服">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3"/>
          <a:srcRect l="7" r="7"/>
          <a:stretch/>
        </p:blipFill>
        <p:spPr>
          <a:xfrm>
            <a:off x="-9136" y="0"/>
            <a:ext cx="6105136" cy="6240787"/>
          </a:xfrm>
        </p:spPr>
      </p:pic>
      <p:pic>
        <p:nvPicPr>
          <p:cNvPr id="9" name="图片占位符 8" descr="晾晒的衣服">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4"/>
          <a:srcRect t="26" b="26"/>
          <a:stretch/>
        </p:blipFill>
        <p:spPr/>
      </p:pic>
      <p:sp>
        <p:nvSpPr>
          <p:cNvPr id="4" name="标题 3">
            <a:extLst>
              <a:ext uri="{FF2B5EF4-FFF2-40B4-BE49-F238E27FC236}">
                <a16:creationId xmlns:a16="http://schemas.microsoft.com/office/drawing/2014/main" id="{C278FAAB-8DFA-4475-B8B6-51A3ED193119}"/>
              </a:ext>
            </a:extLst>
          </p:cNvPr>
          <p:cNvSpPr>
            <a:spLocks noGrp="1"/>
          </p:cNvSpPr>
          <p:nvPr>
            <p:ph type="title"/>
          </p:nvPr>
        </p:nvSpPr>
        <p:spPr>
          <a:xfrm>
            <a:off x="5652818" y="3357308"/>
            <a:ext cx="6108192" cy="1463040"/>
          </a:xfrm>
        </p:spPr>
        <p:txBody>
          <a:bodyPr rtlCol="0"/>
          <a:lstStyle/>
          <a:p>
            <a:pPr rtl="0"/>
            <a:r>
              <a:rPr lang="en-US" altLang="zh-CN" sz="4800" dirty="0">
                <a:solidFill>
                  <a:schemeClr val="accent1">
                    <a:lumMod val="60000"/>
                    <a:lumOff val="40000"/>
                  </a:schemeClr>
                </a:solidFill>
                <a:latin typeface="Microsoft YaHei UI" panose="020B0503020204020204" pitchFamily="34" charset="-122"/>
                <a:ea typeface="Microsoft YaHei UI" panose="020B0503020204020204" pitchFamily="34" charset="-122"/>
              </a:rPr>
              <a:t>Rationale</a:t>
            </a:r>
            <a:endParaRPr lang="zh-CN" alt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8" name="文本框 7">
            <a:extLst>
              <a:ext uri="{FF2B5EF4-FFF2-40B4-BE49-F238E27FC236}">
                <a16:creationId xmlns:a16="http://schemas.microsoft.com/office/drawing/2014/main" id="{0CF48C4D-EF28-2D9A-DD03-D4867A505AA1}"/>
              </a:ext>
            </a:extLst>
          </p:cNvPr>
          <p:cNvSpPr txBox="1"/>
          <p:nvPr/>
        </p:nvSpPr>
        <p:spPr>
          <a:xfrm>
            <a:off x="5878231" y="5594456"/>
            <a:ext cx="6100548" cy="646331"/>
          </a:xfrm>
          <a:prstGeom prst="rect">
            <a:avLst/>
          </a:prstGeom>
          <a:noFill/>
        </p:spPr>
        <p:txBody>
          <a:bodyPr wrap="square">
            <a:spAutoFit/>
          </a:bodyPr>
          <a:lstStyle/>
          <a:p>
            <a:r>
              <a:rPr lang="en-GB" altLang="zh-CN" sz="1200" dirty="0">
                <a:solidFill>
                  <a:srgbClr val="000000"/>
                </a:solidFill>
                <a:effectLst/>
                <a:latin typeface="Congenial" panose="020B0604020202020204" pitchFamily="2" charset="0"/>
                <a:ea typeface="Arial" panose="020B0604020202020204" pitchFamily="34" charset="0"/>
                <a:cs typeface="Times New Roman" panose="02020603050405020304" pitchFamily="18" charset="0"/>
              </a:rPr>
              <a:t>It is a pleasure to search through vintage shops and find both period and fashionable items. At the same time, charity is also an enjoyable activity. We think it would be great if we could combine the two!</a:t>
            </a:r>
            <a:endParaRPr lang="zh-CN" altLang="en-US" sz="1200" dirty="0">
              <a:latin typeface="Congenial" panose="020B0604020202020204" pitchFamily="2" charset="0"/>
            </a:endParaRPr>
          </a:p>
        </p:txBody>
      </p:sp>
    </p:spTree>
    <p:extLst>
      <p:ext uri="{BB962C8B-B14F-4D97-AF65-F5344CB8AC3E}">
        <p14:creationId xmlns:p14="http://schemas.microsoft.com/office/powerpoint/2010/main" val="163372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729CCBC-5442-4C93-B800-2D4D325D32E4}"/>
              </a:ext>
            </a:extLst>
          </p:cNvPr>
          <p:cNvSpPr>
            <a:spLocks noGrp="1"/>
          </p:cNvSpPr>
          <p:nvPr>
            <p:ph type="title"/>
          </p:nvPr>
        </p:nvSpPr>
        <p:spPr/>
        <p:txBody>
          <a:bodyPr rtlCol="0"/>
          <a:lstStyle/>
          <a:p>
            <a:pPr rtl="0"/>
            <a:r>
              <a:rPr lang="en-US" altLang="zh-CN" dirty="0">
                <a:solidFill>
                  <a:schemeClr val="accent1">
                    <a:lumMod val="75000"/>
                  </a:schemeClr>
                </a:solidFill>
                <a:latin typeface="Microsoft YaHei UI" panose="020B0503020204020204" pitchFamily="34" charset="-122"/>
                <a:ea typeface="Microsoft YaHei UI" panose="020B0503020204020204" pitchFamily="34" charset="-122"/>
              </a:rPr>
              <a:t>Target Audience</a:t>
            </a:r>
            <a:endParaRPr lang="zh-CN" altLang="en-US" dirty="0">
              <a:solidFill>
                <a:schemeClr val="accent1">
                  <a:lumMod val="75000"/>
                </a:schemeClr>
              </a:solidFill>
              <a:latin typeface="Microsoft YaHei UI" panose="020B0503020204020204" pitchFamily="34" charset="-122"/>
              <a:ea typeface="Microsoft YaHei UI" panose="020B0503020204020204" pitchFamily="34" charset="-122"/>
            </a:endParaRPr>
          </a:p>
        </p:txBody>
      </p:sp>
      <p:pic>
        <p:nvPicPr>
          <p:cNvPr id="21" name="图片占位符 20" descr="成员的头像">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3"/>
          <a:srcRect l="162" r="162"/>
          <a:stretch/>
        </p:blipFill>
        <p:spPr/>
      </p:pic>
      <p:pic>
        <p:nvPicPr>
          <p:cNvPr id="23" name="图片占位符 22" descr="成员的头像">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4"/>
          <a:srcRect t="21" b="21"/>
          <a:stretch/>
        </p:blipFill>
        <p:spPr>
          <a:xfrm>
            <a:off x="5065218" y="2204789"/>
            <a:ext cx="2053231" cy="1662194"/>
          </a:xfrm>
        </p:spPr>
      </p:pic>
      <p:pic>
        <p:nvPicPr>
          <p:cNvPr id="27" name="图片占位符 26" descr="成员的头像">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5"/>
          <a:srcRect t="21" b="21"/>
          <a:stretch/>
        </p:blipFill>
        <p:spPr>
          <a:xfrm>
            <a:off x="9300569" y="2241607"/>
            <a:ext cx="2053231" cy="1662194"/>
          </a:xfrm>
        </p:spPr>
      </p:pic>
      <p:sp>
        <p:nvSpPr>
          <p:cNvPr id="8" name="文本占位符 7">
            <a:extLst>
              <a:ext uri="{FF2B5EF4-FFF2-40B4-BE49-F238E27FC236}">
                <a16:creationId xmlns:a16="http://schemas.microsoft.com/office/drawing/2014/main" id="{2EE63CD2-A142-4385-BA8D-E3DBBDE8F767}"/>
              </a:ext>
            </a:extLst>
          </p:cNvPr>
          <p:cNvSpPr>
            <a:spLocks noGrp="1"/>
          </p:cNvSpPr>
          <p:nvPr>
            <p:ph type="body" sz="quarter" idx="18"/>
          </p:nvPr>
        </p:nvSpPr>
        <p:spPr>
          <a:xfrm>
            <a:off x="328398" y="4454720"/>
            <a:ext cx="2400368" cy="731520"/>
          </a:xfrm>
        </p:spPr>
        <p:txBody>
          <a:bodyPr rtlCol="0"/>
          <a:lstStyle/>
          <a:p>
            <a:pPr rtl="0"/>
            <a:r>
              <a:rPr lang="en-US" altLang="zh-CN" dirty="0"/>
              <a:t>vintage collector</a:t>
            </a:r>
            <a:endParaRPr lang="zh-CN" altLang="en-US" sz="2000" dirty="0">
              <a:latin typeface="Microsoft YaHei UI" panose="020B0503020204020204" pitchFamily="34" charset="-122"/>
              <a:ea typeface="Microsoft YaHei UI" panose="020B0503020204020204" pitchFamily="34" charset="-122"/>
            </a:endParaRPr>
          </a:p>
        </p:txBody>
      </p:sp>
      <p:sp>
        <p:nvSpPr>
          <p:cNvPr id="14" name="文本占位符 13">
            <a:extLst>
              <a:ext uri="{FF2B5EF4-FFF2-40B4-BE49-F238E27FC236}">
                <a16:creationId xmlns:a16="http://schemas.microsoft.com/office/drawing/2014/main" id="{BE8B7117-A519-4B56-9893-9D8BE5520B8E}"/>
              </a:ext>
            </a:extLst>
          </p:cNvPr>
          <p:cNvSpPr>
            <a:spLocks noGrp="1"/>
          </p:cNvSpPr>
          <p:nvPr>
            <p:ph type="body" sz="quarter" idx="24"/>
          </p:nvPr>
        </p:nvSpPr>
        <p:spPr>
          <a:xfrm>
            <a:off x="4718525" y="4311554"/>
            <a:ext cx="2754949" cy="1325562"/>
          </a:xfrm>
        </p:spPr>
        <p:txBody>
          <a:bodyPr rtlCol="0">
            <a:normAutofit/>
          </a:bodyPr>
          <a:lstStyle/>
          <a:p>
            <a:pPr rtl="0"/>
            <a:r>
              <a:rPr lang="en-US" altLang="zh-CN" sz="2000" dirty="0">
                <a:latin typeface="Microsoft YaHei UI" panose="020B0503020204020204" pitchFamily="34" charset="-122"/>
                <a:ea typeface="Microsoft YaHei UI" panose="020B0503020204020204" pitchFamily="34" charset="-122"/>
              </a:rPr>
              <a:t>People who are passionate about charity</a:t>
            </a:r>
            <a:endParaRPr lang="zh-CN" altLang="en-US" sz="2000" dirty="0">
              <a:latin typeface="Microsoft YaHei UI" panose="020B0503020204020204" pitchFamily="34" charset="-122"/>
              <a:ea typeface="Microsoft YaHei UI" panose="020B0503020204020204" pitchFamily="34" charset="-122"/>
            </a:endParaRPr>
          </a:p>
        </p:txBody>
      </p:sp>
      <p:sp>
        <p:nvSpPr>
          <p:cNvPr id="10" name="文本占位符 9">
            <a:extLst>
              <a:ext uri="{FF2B5EF4-FFF2-40B4-BE49-F238E27FC236}">
                <a16:creationId xmlns:a16="http://schemas.microsoft.com/office/drawing/2014/main" id="{75C011A9-D736-4438-9BB5-F81789CA47D6}"/>
              </a:ext>
            </a:extLst>
          </p:cNvPr>
          <p:cNvSpPr>
            <a:spLocks noGrp="1"/>
          </p:cNvSpPr>
          <p:nvPr>
            <p:ph type="body" sz="quarter" idx="20"/>
          </p:nvPr>
        </p:nvSpPr>
        <p:spPr>
          <a:xfrm>
            <a:off x="8939283" y="4454720"/>
            <a:ext cx="3064963" cy="662781"/>
          </a:xfrm>
        </p:spPr>
        <p:txBody>
          <a:bodyPr rtlCol="0">
            <a:normAutofit fontScale="92500" lnSpcReduction="10000"/>
          </a:bodyPr>
          <a:lstStyle/>
          <a:p>
            <a:pPr rtl="0"/>
            <a:r>
              <a:rPr lang="en-US" altLang="zh-CN" sz="2000" dirty="0">
                <a:latin typeface="Microsoft YaHei UI" panose="020B0503020204020204" pitchFamily="34" charset="-122"/>
                <a:ea typeface="Microsoft YaHei UI" panose="020B0503020204020204" pitchFamily="34" charset="-122"/>
              </a:rPr>
              <a:t>People looking for a specific style of the item</a:t>
            </a:r>
            <a:endParaRPr lang="zh-CN" altLang="en-US" sz="2000" dirty="0">
              <a:latin typeface="Microsoft YaHei UI" panose="020B0503020204020204" pitchFamily="34" charset="-122"/>
              <a:ea typeface="Microsoft YaHei UI" panose="020B0503020204020204" pitchFamily="34" charset="-122"/>
            </a:endParaRPr>
          </a:p>
        </p:txBody>
      </p:sp>
      <p:sp>
        <p:nvSpPr>
          <p:cNvPr id="32" name="灯片编号占位符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rtlCol="0"/>
          <a:lstStyle/>
          <a:p>
            <a:pPr rtl="0"/>
            <a:fld id="{B9713C8C-8E70-45D5-AE59-23E60168254E}"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37857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02820-7F02-4F5F-8933-C0B61CFA2E08}"/>
              </a:ext>
            </a:extLst>
          </p:cNvPr>
          <p:cNvSpPr>
            <a:spLocks noGrp="1"/>
          </p:cNvSpPr>
          <p:nvPr>
            <p:ph type="title"/>
          </p:nvPr>
        </p:nvSpPr>
        <p:spPr/>
        <p:txBody>
          <a:bodyPr rtlCol="0"/>
          <a:lstStyle/>
          <a:p>
            <a:pPr rtl="0"/>
            <a:r>
              <a:rPr lang="en-US" altLang="zh-CN" dirty="0">
                <a:solidFill>
                  <a:schemeClr val="accent2">
                    <a:lumMod val="75000"/>
                  </a:schemeClr>
                </a:solidFill>
                <a:latin typeface="Microsoft YaHei UI" panose="020B0503020204020204" pitchFamily="34" charset="-122"/>
                <a:ea typeface="Microsoft YaHei UI" panose="020B0503020204020204" pitchFamily="34" charset="-122"/>
              </a:rPr>
              <a:t>Materials/Resources </a:t>
            </a:r>
            <a:endParaRPr lang="zh-CN" altLang="en-US" dirty="0">
              <a:solidFill>
                <a:schemeClr val="accent2">
                  <a:lumMod val="75000"/>
                </a:schemeClr>
              </a:solidFill>
              <a:latin typeface="Microsoft YaHei UI" panose="020B0503020204020204" pitchFamily="34" charset="-122"/>
              <a:ea typeface="Microsoft YaHei UI" panose="020B0503020204020204" pitchFamily="34" charset="-122"/>
            </a:endParaRPr>
          </a:p>
        </p:txBody>
      </p:sp>
      <p:sp>
        <p:nvSpPr>
          <p:cNvPr id="4" name="日期占位符 5">
            <a:extLst>
              <a:ext uri="{FF2B5EF4-FFF2-40B4-BE49-F238E27FC236}">
                <a16:creationId xmlns:a16="http://schemas.microsoft.com/office/drawing/2014/main" id="{523A727A-BD22-42EE-9500-BBEF455DA5DE}"/>
              </a:ext>
            </a:extLst>
          </p:cNvPr>
          <p:cNvSpPr>
            <a:spLocks noGrp="1"/>
          </p:cNvSpPr>
          <p:nvPr>
            <p:ph type="dt" sz="half" idx="10"/>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20XX/9/3</a:t>
            </a:r>
          </a:p>
        </p:txBody>
      </p:sp>
      <p:sp>
        <p:nvSpPr>
          <p:cNvPr id="5" name="页脚占位符 6">
            <a:extLst>
              <a:ext uri="{FF2B5EF4-FFF2-40B4-BE49-F238E27FC236}">
                <a16:creationId xmlns:a16="http://schemas.microsoft.com/office/drawing/2014/main" id="{D00329E9-36A4-4FA9-9FBD-412BCEF20954}"/>
              </a:ext>
            </a:extLst>
          </p:cNvPr>
          <p:cNvSpPr>
            <a:spLocks noGrp="1"/>
          </p:cNvSpPr>
          <p:nvPr>
            <p:ph type="ftr" sz="quarter" idx="1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演示文稿标题</a:t>
            </a:r>
          </a:p>
        </p:txBody>
      </p:sp>
      <p:sp>
        <p:nvSpPr>
          <p:cNvPr id="7" name="灯片编号占位符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rtlCol="0"/>
          <a:lstStyle/>
          <a:p>
            <a:pPr rtl="0"/>
            <a:fld id="{590024A9-0184-448B-881E-CC722A916CB1}" type="slidenum">
              <a:rPr lang="en-US" altLang="zh-CN" smtClean="0">
                <a:latin typeface="Microsoft YaHei UI" panose="020B0503020204020204" pitchFamily="34" charset="-122"/>
                <a:ea typeface="Microsoft YaHei UI" panose="020B0503020204020204" pitchFamily="34" charset="-122"/>
              </a:rPr>
              <a:pPr rtl="0"/>
              <a:t>6</a:t>
            </a:fld>
            <a:endParaRPr lang="zh-CN" altLang="en-US" dirty="0">
              <a:latin typeface="Microsoft YaHei UI" panose="020B0503020204020204" pitchFamily="34" charset="-122"/>
              <a:ea typeface="Microsoft YaHei UI" panose="020B0503020204020204" pitchFamily="34" charset="-122"/>
            </a:endParaRPr>
          </a:p>
        </p:txBody>
      </p:sp>
      <p:sp>
        <p:nvSpPr>
          <p:cNvPr id="8" name="内容占位符 7">
            <a:extLst>
              <a:ext uri="{FF2B5EF4-FFF2-40B4-BE49-F238E27FC236}">
                <a16:creationId xmlns:a16="http://schemas.microsoft.com/office/drawing/2014/main" id="{B7639AB5-CC1B-BC54-8CC8-D2F28CF6DB41}"/>
              </a:ext>
            </a:extLst>
          </p:cNvPr>
          <p:cNvSpPr>
            <a:spLocks noGrp="1"/>
          </p:cNvSpPr>
          <p:nvPr>
            <p:ph idx="1"/>
          </p:nvPr>
        </p:nvSpPr>
        <p:spPr/>
        <p:txBody>
          <a:bodyPr/>
          <a:lstStyle/>
          <a:p>
            <a:r>
              <a:rPr lang="en-US" altLang="zh-CN" sz="2000" dirty="0"/>
              <a:t>Auction houses </a:t>
            </a:r>
          </a:p>
          <a:p>
            <a:endParaRPr lang="en-US" altLang="zh-CN" sz="2000" dirty="0"/>
          </a:p>
          <a:p>
            <a:r>
              <a:rPr lang="en-US" altLang="zh-CN" sz="2000" dirty="0"/>
              <a:t>bag shows</a:t>
            </a:r>
          </a:p>
          <a:p>
            <a:endParaRPr lang="en-US" altLang="zh-CN" sz="2000" dirty="0"/>
          </a:p>
          <a:p>
            <a:r>
              <a:rPr lang="en-US" altLang="zh-CN" sz="2000" dirty="0"/>
              <a:t>Buyers from all over the world (Japan, Korea, Europe, and America)</a:t>
            </a:r>
          </a:p>
          <a:p>
            <a:endParaRPr lang="en-US" altLang="zh-CN" sz="2000" dirty="0"/>
          </a:p>
          <a:p>
            <a:r>
              <a:rPr lang="en-US" altLang="zh-CN" sz="2000" dirty="0"/>
              <a:t>Also Recycling service available: Unused second-hand items from others, but screening required</a:t>
            </a:r>
          </a:p>
          <a:p>
            <a:endParaRPr lang="zh-CN" altLang="en-US" dirty="0"/>
          </a:p>
        </p:txBody>
      </p:sp>
    </p:spTree>
    <p:extLst>
      <p:ext uri="{BB962C8B-B14F-4D97-AF65-F5344CB8AC3E}">
        <p14:creationId xmlns:p14="http://schemas.microsoft.com/office/powerpoint/2010/main" val="409331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女士站在衣架前">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3"/>
          <a:srcRect t="64" b="64"/>
          <a:stretch/>
        </p:blipFill>
        <p:spPr/>
      </p:pic>
      <p:pic>
        <p:nvPicPr>
          <p:cNvPr id="9" name="图片占位符 8" descr="挂着的衣服和钱包的特写">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4"/>
          <a:srcRect t="15" b="15"/>
          <a:stretch/>
        </p:blipFill>
        <p:spPr/>
      </p:pic>
      <p:sp>
        <p:nvSpPr>
          <p:cNvPr id="4" name="标题 3">
            <a:extLst>
              <a:ext uri="{FF2B5EF4-FFF2-40B4-BE49-F238E27FC236}">
                <a16:creationId xmlns:a16="http://schemas.microsoft.com/office/drawing/2014/main" id="{80D2FA59-42D1-4596-BADF-65EE2EECB2F4}"/>
              </a:ext>
            </a:extLst>
          </p:cNvPr>
          <p:cNvSpPr>
            <a:spLocks noGrp="1"/>
          </p:cNvSpPr>
          <p:nvPr>
            <p:ph type="title"/>
          </p:nvPr>
        </p:nvSpPr>
        <p:spPr>
          <a:xfrm>
            <a:off x="3567676" y="1725810"/>
            <a:ext cx="4617720" cy="2578608"/>
          </a:xfrm>
        </p:spPr>
        <p:txBody>
          <a:bodyPr rtlCol="0"/>
          <a:lstStyle/>
          <a:p>
            <a:pPr rtl="0"/>
            <a:r>
              <a:rPr lang="en-US" altLang="zh-CN" dirty="0">
                <a:solidFill>
                  <a:schemeClr val="accent2">
                    <a:lumMod val="75000"/>
                  </a:schemeClr>
                </a:solidFill>
                <a:latin typeface="Microsoft YaHei UI" panose="020B0503020204020204" pitchFamily="34" charset="-122"/>
                <a:ea typeface="Microsoft YaHei UI" panose="020B0503020204020204" pitchFamily="34" charset="-122"/>
              </a:rPr>
              <a:t>Project Budget </a:t>
            </a:r>
            <a:endParaRPr lang="zh-CN" altLang="en-US" dirty="0">
              <a:solidFill>
                <a:schemeClr val="accent2">
                  <a:lumMod val="75000"/>
                </a:schemeClr>
              </a:solidFill>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708C1B7C-03BA-4C6C-B759-6DAB6A63B451}"/>
              </a:ext>
            </a:extLst>
          </p:cNvPr>
          <p:cNvSpPr>
            <a:spLocks noGrp="1"/>
          </p:cNvSpPr>
          <p:nvPr>
            <p:ph idx="1"/>
          </p:nvPr>
        </p:nvSpPr>
        <p:spPr>
          <a:xfrm>
            <a:off x="7373120" y="128016"/>
            <a:ext cx="4617720" cy="3054096"/>
          </a:xfrm>
        </p:spPr>
        <p:txBody>
          <a:bodyPr rtlCol="0">
            <a:noAutofit/>
          </a:bodyPr>
          <a:lstStyle/>
          <a:p>
            <a:pPr marL="0" indent="0" rtl="0">
              <a:buNone/>
            </a:pPr>
            <a:r>
              <a:rPr lang="en-US" altLang="zh-CN" sz="1200" dirty="0">
                <a:latin typeface="Microsoft YaHei UI" panose="020B0503020204020204" pitchFamily="34" charset="-122"/>
                <a:ea typeface="Microsoft YaHei UI" panose="020B0503020204020204" pitchFamily="34" charset="-122"/>
              </a:rPr>
              <a:t>£6 million</a:t>
            </a:r>
          </a:p>
          <a:p>
            <a:pPr marL="0" indent="0" rtl="0">
              <a:buNone/>
            </a:pPr>
            <a:r>
              <a:rPr lang="en-US" altLang="zh-CN" sz="1200" dirty="0">
                <a:latin typeface="Microsoft YaHei UI" panose="020B0503020204020204" pitchFamily="34" charset="-122"/>
                <a:ea typeface="Microsoft YaHei UI" panose="020B0503020204020204" pitchFamily="34" charset="-122"/>
              </a:rPr>
              <a:t>Staff</a:t>
            </a:r>
            <a:r>
              <a:rPr lang="zh-CN" altLang="en-US" sz="1200" dirty="0">
                <a:latin typeface="Microsoft YaHei UI" panose="020B0503020204020204" pitchFamily="34" charset="-122"/>
                <a:ea typeface="Microsoft YaHei UI" panose="020B0503020204020204" pitchFamily="34" charset="-122"/>
              </a:rPr>
              <a:t>：</a:t>
            </a:r>
            <a:r>
              <a:rPr lang="en-US" altLang="zh-CN" sz="1200" dirty="0">
                <a:latin typeface="Microsoft YaHei UI" panose="020B0503020204020204" pitchFamily="34" charset="-122"/>
                <a:ea typeface="Microsoft YaHei UI" panose="020B0503020204020204" pitchFamily="34" charset="-122"/>
              </a:rPr>
              <a:t>0.9million  </a:t>
            </a:r>
          </a:p>
          <a:p>
            <a:pPr marL="0" indent="0" rtl="0">
              <a:buNone/>
            </a:pPr>
            <a:r>
              <a:rPr lang="en-US" altLang="zh-CN" sz="1200" dirty="0">
                <a:latin typeface="Microsoft YaHei UI" panose="020B0503020204020204" pitchFamily="34" charset="-122"/>
                <a:ea typeface="Microsoft YaHei UI" panose="020B0503020204020204" pitchFamily="34" charset="-122"/>
              </a:rPr>
              <a:t>-	3 normal staffs: 5k pounds/month (Commissions are additional)</a:t>
            </a:r>
          </a:p>
          <a:p>
            <a:pPr marL="0" indent="0" rtl="0">
              <a:buNone/>
            </a:pPr>
            <a:r>
              <a:rPr lang="en-US" altLang="zh-CN" sz="1200" dirty="0">
                <a:latin typeface="Microsoft YaHei UI" panose="020B0503020204020204" pitchFamily="34" charset="-122"/>
                <a:ea typeface="Microsoft YaHei UI" panose="020B0503020204020204" pitchFamily="34" charset="-122"/>
              </a:rPr>
              <a:t>-	2 Transport and delivery drivers 5k/month </a:t>
            </a:r>
          </a:p>
          <a:p>
            <a:pPr marL="0" indent="0" rtl="0">
              <a:buNone/>
            </a:pPr>
            <a:r>
              <a:rPr lang="en-US" altLang="zh-CN" sz="1200" dirty="0">
                <a:latin typeface="Microsoft YaHei UI" panose="020B0503020204020204" pitchFamily="34" charset="-122"/>
                <a:ea typeface="Microsoft YaHei UI" panose="020B0503020204020204" pitchFamily="34" charset="-122"/>
              </a:rPr>
              <a:t>-	 2 Appraisers: 10k/month </a:t>
            </a:r>
          </a:p>
          <a:p>
            <a:pPr marL="0" indent="0" rtl="0">
              <a:buNone/>
            </a:pPr>
            <a:r>
              <a:rPr lang="en-US" altLang="zh-CN" sz="1200" dirty="0">
                <a:latin typeface="Microsoft YaHei UI" panose="020B0503020204020204" pitchFamily="34" charset="-122"/>
                <a:ea typeface="Microsoft YaHei UI" panose="020B0503020204020204" pitchFamily="34" charset="-122"/>
              </a:rPr>
              <a:t>-	Decorators are also needed for the front stage: 30k </a:t>
            </a:r>
          </a:p>
          <a:p>
            <a:pPr marL="0" indent="0" rtl="0">
              <a:buNone/>
            </a:pPr>
            <a:r>
              <a:rPr lang="en-US" altLang="zh-CN" sz="1200" dirty="0">
                <a:latin typeface="Microsoft YaHei UI" panose="020B0503020204020204" pitchFamily="34" charset="-122"/>
                <a:ea typeface="Microsoft YaHei UI" panose="020B0503020204020204" pitchFamily="34" charset="-122"/>
              </a:rPr>
              <a:t>-	Cleaning staff ( once a day ) 3.5k/month</a:t>
            </a:r>
          </a:p>
          <a:p>
            <a:pPr marL="0" indent="0" rtl="0">
              <a:buNone/>
            </a:pPr>
            <a:r>
              <a:rPr lang="en-US" altLang="zh-CN" sz="1200" dirty="0">
                <a:latin typeface="Microsoft YaHei UI" panose="020B0503020204020204" pitchFamily="34" charset="-122"/>
                <a:ea typeface="Microsoft YaHei UI" panose="020B0503020204020204" pitchFamily="34" charset="-122"/>
              </a:rPr>
              <a:t>Stock</a:t>
            </a:r>
            <a:r>
              <a:rPr lang="zh-CN" altLang="en-US" sz="1200" dirty="0">
                <a:latin typeface="Microsoft YaHei UI" panose="020B0503020204020204" pitchFamily="34" charset="-122"/>
                <a:ea typeface="Microsoft YaHei UI" panose="020B0503020204020204" pitchFamily="34" charset="-122"/>
              </a:rPr>
              <a:t>：</a:t>
            </a:r>
            <a:r>
              <a:rPr lang="en-US" altLang="zh-CN" sz="1200" dirty="0">
                <a:latin typeface="Microsoft YaHei UI" panose="020B0503020204020204" pitchFamily="34" charset="-122"/>
                <a:ea typeface="Microsoft YaHei UI" panose="020B0503020204020204" pitchFamily="34" charset="-122"/>
              </a:rPr>
              <a:t>2.6 million</a:t>
            </a:r>
          </a:p>
          <a:p>
            <a:pPr marL="0" indent="0" rtl="0">
              <a:buNone/>
            </a:pPr>
            <a:r>
              <a:rPr lang="en-US" altLang="zh-CN" sz="1200" dirty="0">
                <a:latin typeface="Microsoft YaHei UI" panose="020B0503020204020204" pitchFamily="34" charset="-122"/>
                <a:ea typeface="Microsoft YaHei UI" panose="020B0503020204020204" pitchFamily="34" charset="-122"/>
              </a:rPr>
              <a:t>Equipment: 0.5 million </a:t>
            </a:r>
          </a:p>
          <a:p>
            <a:pPr marL="0" indent="0" rtl="0">
              <a:buNone/>
            </a:pPr>
            <a:r>
              <a:rPr lang="en-US" altLang="zh-CN" sz="1200" dirty="0">
                <a:latin typeface="Microsoft YaHei UI" panose="020B0503020204020204" pitchFamily="34" charset="-122"/>
                <a:ea typeface="Microsoft YaHei UI" panose="020B0503020204020204" pitchFamily="34" charset="-122"/>
              </a:rPr>
              <a:t>-	Lighting: 10k</a:t>
            </a:r>
          </a:p>
          <a:p>
            <a:pPr marL="0" indent="0" rtl="0">
              <a:buNone/>
            </a:pPr>
            <a:r>
              <a:rPr lang="en-US" altLang="zh-CN" sz="1200" dirty="0">
                <a:latin typeface="Microsoft YaHei UI" panose="020B0503020204020204" pitchFamily="34" charset="-122"/>
                <a:ea typeface="Microsoft YaHei UI" panose="020B0503020204020204" pitchFamily="34" charset="-122"/>
              </a:rPr>
              <a:t>-	Air conditioning: 40k</a:t>
            </a:r>
          </a:p>
          <a:p>
            <a:pPr marL="0" indent="0" rtl="0">
              <a:buNone/>
            </a:pPr>
            <a:r>
              <a:rPr lang="en-US" altLang="zh-CN" sz="1200" dirty="0">
                <a:latin typeface="Microsoft YaHei UI" panose="020B0503020204020204" pitchFamily="34" charset="-122"/>
                <a:ea typeface="Microsoft YaHei UI" panose="020B0503020204020204" pitchFamily="34" charset="-122"/>
              </a:rPr>
              <a:t>-	Shelving and bar: 70k </a:t>
            </a:r>
          </a:p>
          <a:p>
            <a:pPr marL="0" indent="0" rtl="0">
              <a:buNone/>
            </a:pPr>
            <a:r>
              <a:rPr lang="en-US" altLang="zh-CN" sz="1200" dirty="0">
                <a:latin typeface="Microsoft YaHei UI" panose="020B0503020204020204" pitchFamily="34" charset="-122"/>
                <a:ea typeface="Microsoft YaHei UI" panose="020B0503020204020204" pitchFamily="34" charset="-122"/>
              </a:rPr>
              <a:t>-	Delivery van: 60k </a:t>
            </a:r>
          </a:p>
          <a:p>
            <a:pPr marL="0" indent="0" rtl="0">
              <a:buNone/>
            </a:pPr>
            <a:r>
              <a:rPr lang="en-US" altLang="zh-CN" sz="1200" dirty="0">
                <a:latin typeface="Microsoft YaHei UI" panose="020B0503020204020204" pitchFamily="34" charset="-122"/>
                <a:ea typeface="Microsoft YaHei UI" panose="020B0503020204020204" pitchFamily="34" charset="-122"/>
              </a:rPr>
              <a:t>-	Cashier and network maintenance systems 50k</a:t>
            </a:r>
          </a:p>
          <a:p>
            <a:pPr marL="0" indent="0" rtl="0">
              <a:buNone/>
            </a:pPr>
            <a:r>
              <a:rPr lang="en-US" altLang="zh-CN" sz="1200" dirty="0">
                <a:latin typeface="Microsoft YaHei UI" panose="020B0503020204020204" pitchFamily="34" charset="-122"/>
                <a:ea typeface="Microsoft YaHei UI" panose="020B0503020204020204" pitchFamily="34" charset="-122"/>
              </a:rPr>
              <a:t>-	Bills : 1.5k/ month </a:t>
            </a:r>
          </a:p>
          <a:p>
            <a:pPr marL="0" indent="0" rtl="0">
              <a:buNone/>
            </a:pPr>
            <a:r>
              <a:rPr lang="en-US" altLang="zh-CN" sz="1200" dirty="0">
                <a:latin typeface="Microsoft YaHei UI" panose="020B0503020204020204" pitchFamily="34" charset="-122"/>
                <a:ea typeface="Microsoft YaHei UI" panose="020B0503020204020204" pitchFamily="34" charset="-122"/>
              </a:rPr>
              <a:t>-	Others ( 0.12 million available )</a:t>
            </a:r>
          </a:p>
          <a:p>
            <a:pPr marL="0" indent="0" rtl="0">
              <a:buNone/>
            </a:pPr>
            <a:r>
              <a:rPr lang="en-US" altLang="zh-CN" sz="1200" dirty="0">
                <a:latin typeface="Microsoft YaHei UI" panose="020B0503020204020204" pitchFamily="34" charset="-122"/>
                <a:ea typeface="Microsoft YaHei UI" panose="020B0503020204020204" pitchFamily="34" charset="-122"/>
              </a:rPr>
              <a:t>Marketing</a:t>
            </a:r>
            <a:r>
              <a:rPr lang="zh-CN" altLang="en-US" sz="1200" dirty="0">
                <a:latin typeface="Microsoft YaHei UI" panose="020B0503020204020204" pitchFamily="34" charset="-122"/>
                <a:ea typeface="Microsoft YaHei UI" panose="020B0503020204020204" pitchFamily="34" charset="-122"/>
              </a:rPr>
              <a:t>：</a:t>
            </a:r>
            <a:r>
              <a:rPr lang="en-US" altLang="zh-CN" sz="1200" dirty="0">
                <a:latin typeface="Microsoft YaHei UI" panose="020B0503020204020204" pitchFamily="34" charset="-122"/>
                <a:ea typeface="Microsoft YaHei UI" panose="020B0503020204020204" pitchFamily="34" charset="-122"/>
              </a:rPr>
              <a:t>0.8 million</a:t>
            </a:r>
          </a:p>
          <a:p>
            <a:pPr marL="0" indent="0" rtl="0">
              <a:buNone/>
            </a:pPr>
            <a:r>
              <a:rPr lang="en-US" altLang="zh-CN" sz="1200" dirty="0">
                <a:latin typeface="Microsoft YaHei UI" panose="020B0503020204020204" pitchFamily="34" charset="-122"/>
                <a:ea typeface="Microsoft YaHei UI" panose="020B0503020204020204" pitchFamily="34" charset="-122"/>
              </a:rPr>
              <a:t>Buildings</a:t>
            </a: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1.2million</a:t>
            </a:r>
          </a:p>
          <a:p>
            <a:pPr marL="0" indent="0" rtl="0">
              <a:buNone/>
            </a:pPr>
            <a:r>
              <a:rPr lang="en-US" altLang="zh-CN" sz="1200" dirty="0">
                <a:latin typeface="Microsoft YaHei UI" panose="020B0503020204020204" pitchFamily="34" charset="-122"/>
                <a:ea typeface="Microsoft YaHei UI" panose="020B0503020204020204" pitchFamily="34" charset="-122"/>
              </a:rPr>
              <a:t>-	Rentals :1600-2000 pw/ level ----- 0.86—1million </a:t>
            </a:r>
          </a:p>
          <a:p>
            <a:pPr marL="0" indent="0" rtl="0">
              <a:buNone/>
            </a:pPr>
            <a:r>
              <a:rPr lang="en-US" altLang="zh-CN" sz="1200" dirty="0">
                <a:latin typeface="Microsoft YaHei UI" panose="020B0503020204020204" pitchFamily="34" charset="-122"/>
                <a:ea typeface="Microsoft YaHei UI" panose="020B0503020204020204" pitchFamily="34" charset="-122"/>
              </a:rPr>
              <a:t>-	Car parking: 400/pw ---- 11k</a:t>
            </a:r>
          </a:p>
        </p:txBody>
      </p:sp>
    </p:spTree>
    <p:extLst>
      <p:ext uri="{BB962C8B-B14F-4D97-AF65-F5344CB8AC3E}">
        <p14:creationId xmlns:p14="http://schemas.microsoft.com/office/powerpoint/2010/main" val="395842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E08A1-FEAA-4F21-96E4-5A57CFAABBE2}"/>
              </a:ext>
            </a:extLst>
          </p:cNvPr>
          <p:cNvSpPr>
            <a:spLocks noGrp="1"/>
          </p:cNvSpPr>
          <p:nvPr>
            <p:ph type="title"/>
          </p:nvPr>
        </p:nvSpPr>
        <p:spPr>
          <a:xfrm>
            <a:off x="3205586" y="703488"/>
            <a:ext cx="5541264" cy="2148840"/>
          </a:xfrm>
        </p:spPr>
        <p:txBody>
          <a:bodyPr rtlCol="0"/>
          <a:lstStyle/>
          <a:p>
            <a:pPr rtl="0"/>
            <a:r>
              <a:rPr lang="en-US" altLang="zh-CN" dirty="0">
                <a:latin typeface="Microsoft YaHei UI" panose="020B0503020204020204" pitchFamily="34" charset="-122"/>
                <a:ea typeface="Microsoft YaHei UI" panose="020B0503020204020204" pitchFamily="34" charset="-122"/>
              </a:rPr>
              <a:t>Funding and Finance Considerations </a:t>
            </a:r>
            <a:endParaRPr lang="zh-CN" altLang="en-US" dirty="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9643DD3A-BCEA-4181-8BC4-61E1A84D5AC7}"/>
              </a:ext>
            </a:extLst>
          </p:cNvPr>
          <p:cNvSpPr>
            <a:spLocks noGrp="1"/>
          </p:cNvSpPr>
          <p:nvPr>
            <p:ph type="body" sz="quarter" idx="13"/>
          </p:nvPr>
        </p:nvSpPr>
        <p:spPr>
          <a:xfrm>
            <a:off x="3645043" y="3517854"/>
            <a:ext cx="4434840" cy="1188720"/>
          </a:xfrm>
        </p:spPr>
        <p:txBody>
          <a:bodyPr rtlCol="0">
            <a:noAutofit/>
          </a:bodyPr>
          <a:lstStyle/>
          <a:p>
            <a:pPr algn="l" rtl="0"/>
            <a:r>
              <a:rPr lang="en-US" altLang="zh-CN" sz="1200" cap="none" dirty="0">
                <a:solidFill>
                  <a:srgbClr val="FFFFFF"/>
                </a:solidFill>
                <a:latin typeface="Microsoft YaHei UI" panose="020B0503020204020204" pitchFamily="34" charset="-122"/>
                <a:ea typeface="Microsoft YaHei UI" panose="020B0503020204020204" pitchFamily="34" charset="-122"/>
              </a:rPr>
              <a:t>Financial considerations include</a:t>
            </a:r>
          </a:p>
          <a:p>
            <a:pPr algn="l" rtl="0"/>
            <a:r>
              <a:rPr lang="en-US" altLang="zh-CN" sz="1200" cap="none" dirty="0">
                <a:solidFill>
                  <a:srgbClr val="FFFFFF"/>
                </a:solidFill>
                <a:latin typeface="Microsoft YaHei UI" panose="020B0503020204020204" pitchFamily="34" charset="-122"/>
                <a:ea typeface="Microsoft YaHei UI" panose="020B0503020204020204" pitchFamily="34" charset="-122"/>
              </a:rPr>
              <a:t> 1. purchase funds,</a:t>
            </a:r>
          </a:p>
          <a:p>
            <a:pPr algn="l" rtl="0"/>
            <a:r>
              <a:rPr lang="en-US" altLang="zh-CN" sz="1200" cap="none" dirty="0">
                <a:solidFill>
                  <a:srgbClr val="FFFFFF"/>
                </a:solidFill>
                <a:latin typeface="Microsoft YaHei UI" panose="020B0503020204020204" pitchFamily="34" charset="-122"/>
                <a:ea typeface="Microsoft YaHei UI" panose="020B0503020204020204" pitchFamily="34" charset="-122"/>
              </a:rPr>
              <a:t> 2. rent and billing, </a:t>
            </a:r>
          </a:p>
          <a:p>
            <a:pPr rtl="0"/>
            <a:r>
              <a:rPr lang="en-US" altLang="zh-CN" sz="1200" cap="none" dirty="0">
                <a:solidFill>
                  <a:srgbClr val="FFFFFF"/>
                </a:solidFill>
                <a:latin typeface="Microsoft YaHei UI" panose="020B0503020204020204" pitchFamily="34" charset="-122"/>
                <a:ea typeface="Microsoft YaHei UI" panose="020B0503020204020204" pitchFamily="34" charset="-122"/>
              </a:rPr>
              <a:t>3. training and salaries for appraisers, leatherworkers, and other store staff.</a:t>
            </a:r>
          </a:p>
        </p:txBody>
      </p:sp>
      <p:sp>
        <p:nvSpPr>
          <p:cNvPr id="11" name="文本框 10">
            <a:extLst>
              <a:ext uri="{FF2B5EF4-FFF2-40B4-BE49-F238E27FC236}">
                <a16:creationId xmlns:a16="http://schemas.microsoft.com/office/drawing/2014/main" id="{FFCD7D17-C044-CE65-7521-4D980A666DFD}"/>
              </a:ext>
            </a:extLst>
          </p:cNvPr>
          <p:cNvSpPr txBox="1"/>
          <p:nvPr/>
        </p:nvSpPr>
        <p:spPr>
          <a:xfrm>
            <a:off x="7978891" y="6018430"/>
            <a:ext cx="6093724" cy="646331"/>
          </a:xfrm>
          <a:prstGeom prst="rect">
            <a:avLst/>
          </a:prstGeom>
          <a:noFill/>
        </p:spPr>
        <p:txBody>
          <a:bodyPr wrap="square">
            <a:spAutoFit/>
          </a:bodyPr>
          <a:lstStyle/>
          <a:p>
            <a:r>
              <a:rPr lang="en-US" altLang="zh-CN" dirty="0">
                <a:latin typeface="MV Boli" panose="02000500030200090000" pitchFamily="2" charset="0"/>
                <a:cs typeface="MV Boli" panose="02000500030200090000" pitchFamily="2" charset="0"/>
              </a:rPr>
              <a:t>Expected Return </a:t>
            </a:r>
            <a:br>
              <a:rPr lang="en-US" altLang="zh-CN" dirty="0">
                <a:latin typeface="MV Boli" panose="02000500030200090000" pitchFamily="2" charset="0"/>
                <a:cs typeface="MV Boli" panose="02000500030200090000" pitchFamily="2" charset="0"/>
              </a:rPr>
            </a:br>
            <a:r>
              <a:rPr lang="en-US" altLang="zh-CN" dirty="0">
                <a:latin typeface="MV Boli" panose="02000500030200090000" pitchFamily="2" charset="0"/>
                <a:cs typeface="MV Boli" panose="02000500030200090000" pitchFamily="2" charset="0"/>
              </a:rPr>
              <a:t>£12 million </a:t>
            </a:r>
            <a:r>
              <a:rPr lang="zh-CN" altLang="en-US" dirty="0">
                <a:latin typeface="MV Boli" panose="02000500030200090000" pitchFamily="2" charset="0"/>
                <a:cs typeface="MV Boli" panose="02000500030200090000" pitchFamily="2" charset="0"/>
              </a:rPr>
              <a:t>（ </a:t>
            </a:r>
            <a:r>
              <a:rPr lang="en-US" altLang="zh-CN" dirty="0">
                <a:latin typeface="MV Boli" panose="02000500030200090000" pitchFamily="2" charset="0"/>
                <a:cs typeface="MV Boli" panose="02000500030200090000" pitchFamily="2" charset="0"/>
              </a:rPr>
              <a:t>contain 30% charity</a:t>
            </a:r>
            <a:r>
              <a:rPr lang="zh-CN" altLang="en-US" dirty="0">
                <a:latin typeface="MV Boli" panose="02000500030200090000" pitchFamily="2" charset="0"/>
                <a:cs typeface="MV Boli" panose="02000500030200090000" pitchFamily="2" charset="0"/>
              </a:rPr>
              <a:t>）</a:t>
            </a:r>
          </a:p>
        </p:txBody>
      </p:sp>
      <p:sp>
        <p:nvSpPr>
          <p:cNvPr id="13" name="文本框 12">
            <a:extLst>
              <a:ext uri="{FF2B5EF4-FFF2-40B4-BE49-F238E27FC236}">
                <a16:creationId xmlns:a16="http://schemas.microsoft.com/office/drawing/2014/main" id="{96A391AB-7E7C-5687-E74F-D8D9640ECB47}"/>
              </a:ext>
            </a:extLst>
          </p:cNvPr>
          <p:cNvSpPr txBox="1"/>
          <p:nvPr/>
        </p:nvSpPr>
        <p:spPr>
          <a:xfrm>
            <a:off x="158724" y="6018431"/>
            <a:ext cx="6093724" cy="646331"/>
          </a:xfrm>
          <a:prstGeom prst="rect">
            <a:avLst/>
          </a:prstGeom>
          <a:noFill/>
        </p:spPr>
        <p:txBody>
          <a:bodyPr wrap="square">
            <a:spAutoFit/>
          </a:bodyPr>
          <a:lstStyle/>
          <a:p>
            <a:pPr rtl="0"/>
            <a:r>
              <a:rPr lang="en-US" altLang="zh-CN" cap="none" dirty="0">
                <a:latin typeface="MV Boli" panose="02000500030200090000" pitchFamily="2" charset="0"/>
                <a:ea typeface="Microsoft YaHei UI" panose="020B0503020204020204" pitchFamily="34" charset="-122"/>
                <a:cs typeface="MV Boli" panose="02000500030200090000" pitchFamily="2" charset="0"/>
              </a:rPr>
              <a:t>Expected Timeline </a:t>
            </a:r>
          </a:p>
          <a:p>
            <a:pPr rtl="0"/>
            <a:r>
              <a:rPr lang="en-US" altLang="zh-CN" dirty="0">
                <a:latin typeface="MV Boli" panose="02000500030200090000" pitchFamily="2" charset="0"/>
                <a:cs typeface="MV Boli" panose="02000500030200090000" pitchFamily="2" charset="0"/>
              </a:rPr>
              <a:t>Half year since the spring of 2023</a:t>
            </a:r>
          </a:p>
        </p:txBody>
      </p:sp>
    </p:spTree>
    <p:extLst>
      <p:ext uri="{BB962C8B-B14F-4D97-AF65-F5344CB8AC3E}">
        <p14:creationId xmlns:p14="http://schemas.microsoft.com/office/powerpoint/2010/main" val="3079534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占位符 20" descr="女性着装人体模型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3"/>
          <a:srcRect t="37" b="37"/>
          <a:stretch/>
        </p:blipFill>
        <p:spPr/>
      </p:pic>
      <p:pic>
        <p:nvPicPr>
          <p:cNvPr id="23" name="图片占位符 22" descr="晾晒的衣服">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4"/>
          <a:srcRect t="42" b="42"/>
          <a:stretch/>
        </p:blipFill>
        <p:spPr/>
      </p:pic>
      <p:sp>
        <p:nvSpPr>
          <p:cNvPr id="4" name="标题 3">
            <a:extLst>
              <a:ext uri="{FF2B5EF4-FFF2-40B4-BE49-F238E27FC236}">
                <a16:creationId xmlns:a16="http://schemas.microsoft.com/office/drawing/2014/main" id="{8CA6E381-7CDD-4999-B9C7-CD31E749FD95}"/>
              </a:ext>
            </a:extLst>
          </p:cNvPr>
          <p:cNvSpPr>
            <a:spLocks noGrp="1"/>
          </p:cNvSpPr>
          <p:nvPr>
            <p:ph type="title"/>
          </p:nvPr>
        </p:nvSpPr>
        <p:spPr>
          <a:xfrm>
            <a:off x="1001973" y="1761578"/>
            <a:ext cx="4443984" cy="2139696"/>
          </a:xfrm>
        </p:spPr>
        <p:txBody>
          <a:bodyPr rtlCol="0">
            <a:normAutofit/>
          </a:bodyPr>
          <a:lstStyle/>
          <a:p>
            <a:pPr rtl="0"/>
            <a:r>
              <a:rPr lang="en-US" altLang="zh-CN" sz="6600" dirty="0"/>
              <a:t>-Thanks </a:t>
            </a:r>
            <a:endParaRPr lang="zh-CN" altLang="en-US" sz="6600" dirty="0">
              <a:latin typeface="Microsoft YaHei UI" panose="020B0503020204020204" pitchFamily="34" charset="-122"/>
              <a:ea typeface="Microsoft YaHei UI" panose="020B0503020204020204" pitchFamily="34" charset="-122"/>
            </a:endParaRPr>
          </a:p>
        </p:txBody>
      </p:sp>
      <p:sp>
        <p:nvSpPr>
          <p:cNvPr id="9" name="文本框 8">
            <a:extLst>
              <a:ext uri="{FF2B5EF4-FFF2-40B4-BE49-F238E27FC236}">
                <a16:creationId xmlns:a16="http://schemas.microsoft.com/office/drawing/2014/main" id="{DD107CD2-FC57-B125-72B4-FD4B0FB05B9A}"/>
              </a:ext>
            </a:extLst>
          </p:cNvPr>
          <p:cNvSpPr txBox="1"/>
          <p:nvPr/>
        </p:nvSpPr>
        <p:spPr>
          <a:xfrm>
            <a:off x="1430632" y="5296602"/>
            <a:ext cx="4443984" cy="1138773"/>
          </a:xfrm>
          <a:prstGeom prst="rect">
            <a:avLst/>
          </a:prstGeom>
          <a:noFill/>
        </p:spPr>
        <p:txBody>
          <a:bodyPr wrap="square">
            <a:spAutoFit/>
          </a:bodyPr>
          <a:lstStyle/>
          <a:p>
            <a:r>
              <a:rPr lang="en-US" altLang="zh-CN" dirty="0">
                <a:effectLst/>
                <a:latin typeface="MV Boli" panose="02000500030200090000" pitchFamily="2" charset="0"/>
                <a:cs typeface="MV Boli" panose="02000500030200090000" pitchFamily="2" charset="0"/>
              </a:rPr>
              <a:t>-</a:t>
            </a:r>
            <a:r>
              <a:rPr lang="en-US" altLang="zh-CN" sz="1400" dirty="0">
                <a:effectLst/>
                <a:latin typeface="MV Boli" panose="02000500030200090000" pitchFamily="2" charset="0"/>
                <a:cs typeface="MV Boli" panose="02000500030200090000" pitchFamily="2" charset="0"/>
              </a:rPr>
              <a:t>The way to start something is to stop moving your mouth and start moving.</a:t>
            </a:r>
          </a:p>
          <a:p>
            <a:r>
              <a:rPr lang="en-US" altLang="zh-CN" dirty="0">
                <a:latin typeface="MV Boli" panose="02000500030200090000" pitchFamily="2" charset="0"/>
                <a:cs typeface="MV Boli" panose="02000500030200090000" pitchFamily="2" charset="0"/>
              </a:rPr>
              <a:t>                    ---Walt Disney</a:t>
            </a:r>
          </a:p>
          <a:p>
            <a:endParaRPr lang="en-US" altLang="zh-CN" dirty="0">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420767862"/>
      </p:ext>
    </p:extLst>
  </p:cSld>
  <p:clrMapOvr>
    <a:masterClrMapping/>
  </p:clrMapOvr>
</p:sld>
</file>

<file path=ppt/theme/theme1.xml><?xml version="1.0" encoding="utf-8"?>
<a:theme xmlns:a="http://schemas.openxmlformats.org/drawingml/2006/main" name="画笔">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399858_TF89080264_Win32.potx" id="{8D2F08B4-C578-4036-B538-985FE3A317DA}" vid="{382B774E-E46C-44A2-B709-A8711A07E35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画笔演示文稿</Template>
  <TotalTime>34</TotalTime>
  <Words>533</Words>
  <Application>Microsoft Macintosh PowerPoint</Application>
  <PresentationFormat>Widescreen</PresentationFormat>
  <Paragraphs>83</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Microsoft YaHei UI</vt:lpstr>
      <vt:lpstr>Arial</vt:lpstr>
      <vt:lpstr>Calibri</vt:lpstr>
      <vt:lpstr>Century Gothic</vt:lpstr>
      <vt:lpstr>Congenial</vt:lpstr>
      <vt:lpstr>Maiandra GD</vt:lpstr>
      <vt:lpstr>MV Boli</vt:lpstr>
      <vt:lpstr>Selawik Semibold</vt:lpstr>
      <vt:lpstr>画笔</vt:lpstr>
      <vt:lpstr> vintage buyer’s shop with charity   Applied Learning Week – Enterprise Week Business Proposal Template </vt:lpstr>
      <vt:lpstr>Project description and location </vt:lpstr>
      <vt:lpstr>Project Aims</vt:lpstr>
      <vt:lpstr>Rationale</vt:lpstr>
      <vt:lpstr>Target Audience</vt:lpstr>
      <vt:lpstr>Materials/Resources </vt:lpstr>
      <vt:lpstr>Project Budget </vt:lpstr>
      <vt:lpstr>Funding and Finance Considerations </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vintage buyer’s shop with charity   Applied Learning Week – Enterprise Week Business Proposal Template </dc:title>
  <dc:creator>Dihao Su (student)</dc:creator>
  <cp:lastModifiedBy>Ruixuan Zhang (student)</cp:lastModifiedBy>
  <cp:revision>1</cp:revision>
  <dcterms:created xsi:type="dcterms:W3CDTF">2022-06-07T21:13:10Z</dcterms:created>
  <dcterms:modified xsi:type="dcterms:W3CDTF">2022-07-11T10:44:01Z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